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67" r:id="rId3"/>
    <p:sldId id="272" r:id="rId4"/>
    <p:sldId id="258" r:id="rId5"/>
    <p:sldId id="260" r:id="rId6"/>
    <p:sldId id="271" r:id="rId7"/>
    <p:sldId id="270" r:id="rId8"/>
    <p:sldId id="261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2" autoAdjust="0"/>
    <p:restoredTop sz="76541" autoAdjust="0"/>
  </p:normalViewPr>
  <p:slideViewPr>
    <p:cSldViewPr snapToGrid="0">
      <p:cViewPr varScale="1">
        <p:scale>
          <a:sx n="63" d="100"/>
          <a:sy n="63" d="100"/>
        </p:scale>
        <p:origin x="5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783BA-E5EE-4654-8183-82FC99CF980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7A09386-4425-46B9-8FBE-CEC7C736EC82}">
      <dgm:prSet phldrT="[Szöveg]" custT="1"/>
      <dgm:spPr/>
      <dgm:t>
        <a:bodyPr/>
        <a:lstStyle/>
        <a:p>
          <a:r>
            <a:rPr lang="hu-HU" sz="3000" dirty="0" err="1"/>
            <a:t>Judges</a:t>
          </a:r>
          <a:endParaRPr lang="hu-HU" sz="3000" dirty="0"/>
        </a:p>
      </dgm:t>
    </dgm:pt>
    <dgm:pt modelId="{5BE804A8-CC65-4787-A572-9E1E921C6D5D}" type="parTrans" cxnId="{85140960-5974-4417-BD1F-119D35F2F7BF}">
      <dgm:prSet/>
      <dgm:spPr/>
      <dgm:t>
        <a:bodyPr/>
        <a:lstStyle/>
        <a:p>
          <a:endParaRPr lang="hu-HU"/>
        </a:p>
      </dgm:t>
    </dgm:pt>
    <dgm:pt modelId="{28C02A29-5FE9-46C9-A6FA-3C72CDE6E141}" type="sibTrans" cxnId="{85140960-5974-4417-BD1F-119D35F2F7BF}">
      <dgm:prSet/>
      <dgm:spPr/>
      <dgm:t>
        <a:bodyPr/>
        <a:lstStyle/>
        <a:p>
          <a:endParaRPr lang="hu-HU"/>
        </a:p>
      </dgm:t>
    </dgm:pt>
    <dgm:pt modelId="{645CCB8B-15CA-4F1D-A247-F284863B70B5}">
      <dgm:prSet phldrT="[Szöveg]" custT="1"/>
      <dgm:spPr/>
      <dgm:t>
        <a:bodyPr/>
        <a:lstStyle/>
        <a:p>
          <a:r>
            <a:rPr lang="hu-HU" sz="3000" dirty="0" err="1"/>
            <a:t>Non-professional</a:t>
          </a:r>
          <a:r>
            <a:rPr lang="hu-HU" sz="3000" dirty="0"/>
            <a:t> </a:t>
          </a:r>
          <a:r>
            <a:rPr lang="hu-HU" sz="3000" dirty="0" err="1"/>
            <a:t>court</a:t>
          </a:r>
          <a:r>
            <a:rPr lang="hu-HU" sz="3000" dirty="0"/>
            <a:t> </a:t>
          </a:r>
          <a:r>
            <a:rPr lang="hu-HU" sz="3000" dirty="0" err="1"/>
            <a:t>users</a:t>
          </a:r>
          <a:endParaRPr lang="hu-HU" sz="3000" dirty="0"/>
        </a:p>
        <a:p>
          <a:r>
            <a:rPr lang="hu-HU" sz="3000" dirty="0"/>
            <a:t>(</a:t>
          </a:r>
          <a:r>
            <a:rPr lang="hu-HU" sz="3000" dirty="0" err="1"/>
            <a:t>parties</a:t>
          </a:r>
          <a:r>
            <a:rPr lang="hu-HU" sz="3000" dirty="0"/>
            <a:t>, </a:t>
          </a:r>
          <a:r>
            <a:rPr lang="hu-HU" sz="3000" dirty="0" err="1"/>
            <a:t>defendants</a:t>
          </a:r>
          <a:r>
            <a:rPr lang="hu-HU" sz="3000" dirty="0"/>
            <a:t> etc.)</a:t>
          </a:r>
        </a:p>
      </dgm:t>
    </dgm:pt>
    <dgm:pt modelId="{7FA5DD03-CBA1-4D75-886C-939B5C279BF9}" type="parTrans" cxnId="{28EFDB0A-CA03-4020-9754-5B3BB11CEB11}">
      <dgm:prSet/>
      <dgm:spPr/>
      <dgm:t>
        <a:bodyPr/>
        <a:lstStyle/>
        <a:p>
          <a:endParaRPr lang="hu-HU"/>
        </a:p>
      </dgm:t>
    </dgm:pt>
    <dgm:pt modelId="{714D6EBA-0EEA-430E-A0BF-6CF545778BC2}" type="sibTrans" cxnId="{28EFDB0A-CA03-4020-9754-5B3BB11CEB11}">
      <dgm:prSet/>
      <dgm:spPr/>
      <dgm:t>
        <a:bodyPr/>
        <a:lstStyle/>
        <a:p>
          <a:endParaRPr lang="hu-HU"/>
        </a:p>
      </dgm:t>
    </dgm:pt>
    <dgm:pt modelId="{C7E895D8-AB18-4F68-AD34-597B2CDE8164}" type="pres">
      <dgm:prSet presAssocID="{680783BA-E5EE-4654-8183-82FC99CF980A}" presName="compositeShape" presStyleCnt="0">
        <dgm:presLayoutVars>
          <dgm:chMax val="7"/>
          <dgm:dir/>
          <dgm:resizeHandles val="exact"/>
        </dgm:presLayoutVars>
      </dgm:prSet>
      <dgm:spPr/>
    </dgm:pt>
    <dgm:pt modelId="{21FFB417-04BC-4A32-A951-1E7E28BD28C5}" type="pres">
      <dgm:prSet presAssocID="{C7A09386-4425-46B9-8FBE-CEC7C736EC82}" presName="circ1" presStyleLbl="vennNode1" presStyleIdx="0" presStyleCnt="2"/>
      <dgm:spPr/>
    </dgm:pt>
    <dgm:pt modelId="{03566CD0-8E4C-460B-B355-329FD497A7CC}" type="pres">
      <dgm:prSet presAssocID="{C7A09386-4425-46B9-8FBE-CEC7C736EC8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9DC32C9-5819-41FD-A6F3-AE5C48371B60}" type="pres">
      <dgm:prSet presAssocID="{645CCB8B-15CA-4F1D-A247-F284863B70B5}" presName="circ2" presStyleLbl="vennNode1" presStyleIdx="1" presStyleCnt="2" custLinFactNeighborX="-5730"/>
      <dgm:spPr/>
    </dgm:pt>
    <dgm:pt modelId="{3FAF35EB-7273-4E3C-B68F-E3B549AACC1A}" type="pres">
      <dgm:prSet presAssocID="{645CCB8B-15CA-4F1D-A247-F284863B70B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8EFDB0A-CA03-4020-9754-5B3BB11CEB11}" srcId="{680783BA-E5EE-4654-8183-82FC99CF980A}" destId="{645CCB8B-15CA-4F1D-A247-F284863B70B5}" srcOrd="1" destOrd="0" parTransId="{7FA5DD03-CBA1-4D75-886C-939B5C279BF9}" sibTransId="{714D6EBA-0EEA-430E-A0BF-6CF545778BC2}"/>
    <dgm:cxn modelId="{85140960-5974-4417-BD1F-119D35F2F7BF}" srcId="{680783BA-E5EE-4654-8183-82FC99CF980A}" destId="{C7A09386-4425-46B9-8FBE-CEC7C736EC82}" srcOrd="0" destOrd="0" parTransId="{5BE804A8-CC65-4787-A572-9E1E921C6D5D}" sibTransId="{28C02A29-5FE9-46C9-A6FA-3C72CDE6E141}"/>
    <dgm:cxn modelId="{630BCF94-735A-41AA-97C7-07A54CEAAA52}" type="presOf" srcId="{680783BA-E5EE-4654-8183-82FC99CF980A}" destId="{C7E895D8-AB18-4F68-AD34-597B2CDE8164}" srcOrd="0" destOrd="0" presId="urn:microsoft.com/office/officeart/2005/8/layout/venn1"/>
    <dgm:cxn modelId="{E5303EB9-9FEE-4AD2-8344-B639029CC784}" type="presOf" srcId="{645CCB8B-15CA-4F1D-A247-F284863B70B5}" destId="{09DC32C9-5819-41FD-A6F3-AE5C48371B60}" srcOrd="0" destOrd="0" presId="urn:microsoft.com/office/officeart/2005/8/layout/venn1"/>
    <dgm:cxn modelId="{50BB9BCB-5408-47E9-9D45-B2B8C5AF7C0E}" type="presOf" srcId="{C7A09386-4425-46B9-8FBE-CEC7C736EC82}" destId="{21FFB417-04BC-4A32-A951-1E7E28BD28C5}" srcOrd="0" destOrd="0" presId="urn:microsoft.com/office/officeart/2005/8/layout/venn1"/>
    <dgm:cxn modelId="{A6CA24E5-527A-4E43-994D-4BC8D9D6873C}" type="presOf" srcId="{C7A09386-4425-46B9-8FBE-CEC7C736EC82}" destId="{03566CD0-8E4C-460B-B355-329FD497A7CC}" srcOrd="1" destOrd="0" presId="urn:microsoft.com/office/officeart/2005/8/layout/venn1"/>
    <dgm:cxn modelId="{D12240EE-439A-4BF6-9902-EF6159F31CCA}" type="presOf" srcId="{645CCB8B-15CA-4F1D-A247-F284863B70B5}" destId="{3FAF35EB-7273-4E3C-B68F-E3B549AACC1A}" srcOrd="1" destOrd="0" presId="urn:microsoft.com/office/officeart/2005/8/layout/venn1"/>
    <dgm:cxn modelId="{3C9D37B6-1CE0-403E-A44F-8CB2A6DC7630}" type="presParOf" srcId="{C7E895D8-AB18-4F68-AD34-597B2CDE8164}" destId="{21FFB417-04BC-4A32-A951-1E7E28BD28C5}" srcOrd="0" destOrd="0" presId="urn:microsoft.com/office/officeart/2005/8/layout/venn1"/>
    <dgm:cxn modelId="{15EEFD39-78C3-448C-8010-894F3DEB01AE}" type="presParOf" srcId="{C7E895D8-AB18-4F68-AD34-597B2CDE8164}" destId="{03566CD0-8E4C-460B-B355-329FD497A7CC}" srcOrd="1" destOrd="0" presId="urn:microsoft.com/office/officeart/2005/8/layout/venn1"/>
    <dgm:cxn modelId="{86FB2C4E-C0A1-476D-BACD-62FCBE8337DD}" type="presParOf" srcId="{C7E895D8-AB18-4F68-AD34-597B2CDE8164}" destId="{09DC32C9-5819-41FD-A6F3-AE5C48371B60}" srcOrd="2" destOrd="0" presId="urn:microsoft.com/office/officeart/2005/8/layout/venn1"/>
    <dgm:cxn modelId="{CE047B7F-F6F6-492E-B482-A6B6A84D134A}" type="presParOf" srcId="{C7E895D8-AB18-4F68-AD34-597B2CDE8164}" destId="{3FAF35EB-7273-4E3C-B68F-E3B549AACC1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FB417-04BC-4A32-A951-1E7E28BD28C5}">
      <dsp:nvSpPr>
        <dsp:cNvPr id="0" name=""/>
        <dsp:cNvSpPr/>
      </dsp:nvSpPr>
      <dsp:spPr>
        <a:xfrm>
          <a:off x="176311" y="221452"/>
          <a:ext cx="4349013" cy="43490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 dirty="0" err="1"/>
            <a:t>Judges</a:t>
          </a:r>
          <a:endParaRPr lang="hu-HU" sz="3000" kern="1200" dirty="0"/>
        </a:p>
      </dsp:txBody>
      <dsp:txXfrm>
        <a:off x="783606" y="734294"/>
        <a:ext cx="2507539" cy="3323329"/>
      </dsp:txXfrm>
    </dsp:sp>
    <dsp:sp modelId="{09DC32C9-5819-41FD-A6F3-AE5C48371B60}">
      <dsp:nvSpPr>
        <dsp:cNvPr id="0" name=""/>
        <dsp:cNvSpPr/>
      </dsp:nvSpPr>
      <dsp:spPr>
        <a:xfrm>
          <a:off x="3061537" y="221452"/>
          <a:ext cx="4349013" cy="43490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 dirty="0" err="1"/>
            <a:t>Non-professional</a:t>
          </a:r>
          <a:r>
            <a:rPr lang="hu-HU" sz="3000" kern="1200" dirty="0"/>
            <a:t> </a:t>
          </a:r>
          <a:r>
            <a:rPr lang="hu-HU" sz="3000" kern="1200" dirty="0" err="1"/>
            <a:t>court</a:t>
          </a:r>
          <a:r>
            <a:rPr lang="hu-HU" sz="3000" kern="1200" dirty="0"/>
            <a:t> </a:t>
          </a:r>
          <a:r>
            <a:rPr lang="hu-HU" sz="3000" kern="1200" dirty="0" err="1"/>
            <a:t>users</a:t>
          </a:r>
          <a:endParaRPr lang="hu-HU" sz="3000" kern="1200" dirty="0"/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 dirty="0"/>
            <a:t>(</a:t>
          </a:r>
          <a:r>
            <a:rPr lang="hu-HU" sz="3000" kern="1200" dirty="0" err="1"/>
            <a:t>parties</a:t>
          </a:r>
          <a:r>
            <a:rPr lang="hu-HU" sz="3000" kern="1200" dirty="0"/>
            <a:t>, </a:t>
          </a:r>
          <a:r>
            <a:rPr lang="hu-HU" sz="3000" kern="1200" dirty="0" err="1"/>
            <a:t>defendants</a:t>
          </a:r>
          <a:r>
            <a:rPr lang="hu-HU" sz="3000" kern="1200" dirty="0"/>
            <a:t> etc.)</a:t>
          </a:r>
        </a:p>
      </dsp:txBody>
      <dsp:txXfrm>
        <a:off x="4295716" y="734294"/>
        <a:ext cx="2507539" cy="3323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DF114-791E-4EFF-AEAC-CE5EB55F951C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0402F-33C8-4D72-BC48-F35CDEDA68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07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very</a:t>
            </a:r>
            <a:r>
              <a:rPr lang="hu-HU" dirty="0"/>
              <a:t> </a:t>
            </a:r>
            <a:r>
              <a:rPr lang="hu-HU" dirty="0" err="1"/>
              <a:t>much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inviting</a:t>
            </a:r>
            <a:r>
              <a:rPr lang="hu-HU" dirty="0"/>
              <a:t> </a:t>
            </a:r>
            <a:r>
              <a:rPr lang="hu-HU" dirty="0" err="1"/>
              <a:t>me</a:t>
            </a:r>
            <a:r>
              <a:rPr lang="hu-HU" dirty="0"/>
              <a:t>, and </a:t>
            </a:r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, Johanna,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organizing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event</a:t>
            </a:r>
            <a:r>
              <a:rPr lang="hu-HU" dirty="0"/>
              <a:t>. I am more </a:t>
            </a:r>
            <a:r>
              <a:rPr lang="hu-HU" dirty="0" err="1"/>
              <a:t>than</a:t>
            </a:r>
            <a:r>
              <a:rPr lang="hu-HU" dirty="0"/>
              <a:t> happy </a:t>
            </a:r>
            <a:r>
              <a:rPr lang="hu-HU" dirty="0" err="1"/>
              <a:t>to</a:t>
            </a:r>
            <a:r>
              <a:rPr lang="hu-HU" dirty="0"/>
              <a:t> be here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famus</a:t>
            </a:r>
            <a:r>
              <a:rPr lang="hu-HU" dirty="0"/>
              <a:t> FLACSO</a:t>
            </a:r>
            <a:r>
              <a:rPr lang="hu-HU" baseline="0" dirty="0"/>
              <a:t> </a:t>
            </a:r>
            <a:r>
              <a:rPr lang="hu-HU" baseline="0" dirty="0" err="1"/>
              <a:t>uni</a:t>
            </a:r>
            <a:r>
              <a:rPr lang="hu-HU" baseline="0" dirty="0"/>
              <a:t>, and happy </a:t>
            </a:r>
            <a:r>
              <a:rPr lang="hu-HU" baseline="0" dirty="0" err="1"/>
              <a:t>to</a:t>
            </a:r>
            <a:r>
              <a:rPr lang="hu-HU" baseline="0" dirty="0"/>
              <a:t> </a:t>
            </a:r>
            <a:r>
              <a:rPr lang="hu-HU" baseline="0" dirty="0" err="1"/>
              <a:t>participate</a:t>
            </a:r>
            <a:r>
              <a:rPr lang="hu-HU" baseline="0" dirty="0"/>
              <a:t> </a:t>
            </a:r>
            <a:r>
              <a:rPr lang="hu-HU" baseline="0" dirty="0" err="1"/>
              <a:t>in</a:t>
            </a:r>
            <a:r>
              <a:rPr lang="hu-HU" baseline="0" dirty="0"/>
              <a:t> </a:t>
            </a:r>
            <a:r>
              <a:rPr lang="hu-HU" baseline="0" dirty="0" err="1"/>
              <a:t>this</a:t>
            </a:r>
            <a:r>
              <a:rPr lang="hu-HU" baseline="0" dirty="0"/>
              <a:t> </a:t>
            </a:r>
            <a:r>
              <a:rPr lang="hu-HU" baseline="0" dirty="0" err="1"/>
              <a:t>discussion</a:t>
            </a:r>
            <a:r>
              <a:rPr lang="hu-HU" baseline="0" dirty="0"/>
              <a:t>/</a:t>
            </a:r>
            <a:r>
              <a:rPr lang="hu-HU" baseline="0" dirty="0" err="1"/>
              <a:t>sharing</a:t>
            </a:r>
            <a:r>
              <a:rPr lang="hu-HU" baseline="0" dirty="0"/>
              <a:t> </a:t>
            </a:r>
            <a:r>
              <a:rPr lang="hu-HU" baseline="0" dirty="0" err="1"/>
              <a:t>my</a:t>
            </a:r>
            <a:r>
              <a:rPr lang="hu-HU" baseline="0" dirty="0"/>
              <a:t> </a:t>
            </a:r>
            <a:r>
              <a:rPr lang="hu-HU" baseline="0" dirty="0" err="1"/>
              <a:t>views</a:t>
            </a:r>
            <a:r>
              <a:rPr lang="hu-HU" baseline="0" dirty="0"/>
              <a:t> 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0776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Min. </a:t>
            </a:r>
            <a:r>
              <a:rPr lang="en-US" noProof="0" dirty="0" err="1"/>
              <a:t>req</a:t>
            </a:r>
            <a:r>
              <a:rPr lang="hu-HU" noProof="0" dirty="0" err="1"/>
              <a:t>uirements</a:t>
            </a:r>
            <a:r>
              <a:rPr lang="en-US" noProof="0" dirty="0"/>
              <a:t> reflects</a:t>
            </a:r>
            <a:r>
              <a:rPr lang="en-US" baseline="0" noProof="0" dirty="0"/>
              <a:t> to the need of the </a:t>
            </a:r>
            <a:r>
              <a:rPr lang="en-US" baseline="0" noProof="0" dirty="0" err="1"/>
              <a:t>ordin</a:t>
            </a:r>
            <a:r>
              <a:rPr lang="hu-HU" baseline="0" noProof="0" dirty="0"/>
              <a:t>a</a:t>
            </a:r>
            <a:r>
              <a:rPr lang="en-US" baseline="0" noProof="0" dirty="0" err="1"/>
              <a:t>ry</a:t>
            </a:r>
            <a:r>
              <a:rPr lang="en-US" baseline="0" noProof="0" dirty="0"/>
              <a:t> citizens</a:t>
            </a:r>
          </a:p>
          <a:p>
            <a:endParaRPr lang="en-US" baseline="0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Because it is an intellectual activity </a:t>
            </a:r>
            <a:r>
              <a:rPr lang="en-US" noProof="0" dirty="0">
                <a:sym typeface="Wingdings" panose="05000000000000000000" pitchFamily="2" charset="2"/>
              </a:rPr>
              <a:t> can be measured</a:t>
            </a:r>
            <a:r>
              <a:rPr lang="en-US" baseline="0" noProof="0" dirty="0">
                <a:sym typeface="Wingdings" panose="05000000000000000000" pitchFamily="2" charset="2"/>
              </a:rPr>
              <a:t> only by the opinion of stakeholders (we cannot have other means), but we should </a:t>
            </a:r>
            <a:r>
              <a:rPr lang="en-US" baseline="0" noProof="0" dirty="0" err="1">
                <a:sym typeface="Wingdings" panose="05000000000000000000" pitchFamily="2" charset="2"/>
              </a:rPr>
              <a:t>flter</a:t>
            </a:r>
            <a:r>
              <a:rPr lang="en-US" baseline="0" noProof="0" dirty="0">
                <a:sym typeface="Wingdings" panose="05000000000000000000" pitchFamily="2" charset="2"/>
              </a:rPr>
              <a:t> the bias of the  stakeholders</a:t>
            </a:r>
            <a:endParaRPr lang="en-US" noProof="0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387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Ad) There can be many other motivation</a:t>
            </a:r>
            <a:r>
              <a:rPr lang="en-US" baseline="0" noProof="0" dirty="0"/>
              <a:t> to</a:t>
            </a:r>
            <a:r>
              <a:rPr lang="en-US" noProof="0" dirty="0"/>
              <a:t> bring the case</a:t>
            </a:r>
            <a:r>
              <a:rPr lang="en-US" baseline="0" noProof="0" dirty="0"/>
              <a:t> before</a:t>
            </a:r>
            <a:r>
              <a:rPr lang="en-US" noProof="0" dirty="0"/>
              <a:t> the appeal</a:t>
            </a:r>
            <a:r>
              <a:rPr lang="en-US" baseline="0" noProof="0" dirty="0"/>
              <a:t> court, but if a court or judge time-to-time, year by year produce higher rate of appeal than others, then it is safe to say, that there can be a correlation between the quality of her argumentation and the high rate of appeal. The argumentation did not convince the loosing parties about the correctness of the decision.</a:t>
            </a:r>
            <a:endParaRPr lang="en-US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Ad 3)</a:t>
            </a:r>
            <a:r>
              <a:rPr lang="en-US" baseline="0" noProof="0" dirty="0"/>
              <a:t> External indicator. These courts apply Minimal requirements!!!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noProof="0" dirty="0"/>
              <a:t>Ad 4) Experiments showed that even the loosing parties were more satisfied when they got a justification that convince them about </a:t>
            </a:r>
            <a:r>
              <a:rPr lang="en-US" baseline="0" noProof="0" dirty="0" err="1"/>
              <a:t>grund</a:t>
            </a:r>
            <a:r>
              <a:rPr lang="en-US" baseline="0" noProof="0" dirty="0"/>
              <a:t> of decision </a:t>
            </a:r>
            <a:endParaRPr lang="en-US" noProof="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3344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Minimal</a:t>
            </a:r>
            <a:r>
              <a:rPr lang="en-US" baseline="0" noProof="0" dirty="0"/>
              <a:t> requirements, there can be minimal </a:t>
            </a:r>
            <a:r>
              <a:rPr lang="en-US" baseline="0" noProof="0" dirty="0" err="1"/>
              <a:t>internation</a:t>
            </a:r>
            <a:r>
              <a:rPr lang="hu-HU" baseline="0" noProof="0" dirty="0" err="1"/>
              <a:t>al</a:t>
            </a:r>
            <a:r>
              <a:rPr lang="en-US" baseline="0" noProof="0" dirty="0"/>
              <a:t> standards (</a:t>
            </a:r>
            <a:r>
              <a:rPr lang="en-US" baseline="0" noProof="0" dirty="0" err="1"/>
              <a:t>Bárd</a:t>
            </a:r>
            <a:r>
              <a:rPr lang="en-US" baseline="0" noProof="0" dirty="0"/>
              <a:t> K</a:t>
            </a:r>
            <a:r>
              <a:rPr lang="hu-HU" baseline="0" noProof="0" dirty="0"/>
              <a:t>. cikk</a:t>
            </a:r>
            <a:r>
              <a:rPr lang="en-US" baseline="0" noProof="0" dirty="0"/>
              <a:t>)</a:t>
            </a:r>
          </a:p>
          <a:p>
            <a:r>
              <a:rPr lang="en-US" baseline="0" noProof="0" dirty="0"/>
              <a:t>CEE countries definitely need quality control</a:t>
            </a:r>
            <a:endParaRPr lang="en-US" noProof="0" dirty="0"/>
          </a:p>
          <a:p>
            <a:r>
              <a:rPr lang="en-US" noProof="0" dirty="0"/>
              <a:t>Soft and hard methods; individual judges, information</a:t>
            </a:r>
            <a:r>
              <a:rPr lang="en-US" baseline="0" noProof="0" dirty="0"/>
              <a:t> on judicial system as a whole</a:t>
            </a:r>
          </a:p>
          <a:p>
            <a:r>
              <a:rPr lang="en-US" baseline="0" noProof="0" dirty="0"/>
              <a:t>The more complex the easier to use its weaknesses</a:t>
            </a:r>
            <a:endParaRPr lang="en-US" noProof="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860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err="1"/>
              <a:t>Personal</a:t>
            </a:r>
            <a:r>
              <a:rPr lang="hu-HU" dirty="0"/>
              <a:t> </a:t>
            </a:r>
            <a:r>
              <a:rPr lang="hu-HU" dirty="0" err="1"/>
              <a:t>experience</a:t>
            </a:r>
            <a:r>
              <a:rPr lang="hu-HU" dirty="0"/>
              <a:t> - I felt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something</a:t>
            </a:r>
            <a:r>
              <a:rPr lang="hu-HU" dirty="0"/>
              <a:t> </a:t>
            </a:r>
            <a:r>
              <a:rPr lang="hu-HU" dirty="0" err="1"/>
              <a:t>went</a:t>
            </a:r>
            <a:r>
              <a:rPr lang="hu-HU" dirty="0"/>
              <a:t> </a:t>
            </a:r>
            <a:r>
              <a:rPr lang="hu-HU" dirty="0" err="1"/>
              <a:t>wrong</a:t>
            </a:r>
            <a:r>
              <a:rPr lang="hu-HU" dirty="0"/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false reference to legal </a:t>
            </a:r>
            <a:r>
              <a:rPr lang="en-GB" sz="1200" dirty="0" err="1"/>
              <a:t>literaturef</a:t>
            </a:r>
            <a:r>
              <a:rPr lang="hu-HU" sz="1200" dirty="0"/>
              <a:t>,</a:t>
            </a:r>
            <a:r>
              <a:rPr lang="hu-HU" sz="1200" baseline="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err="1"/>
              <a:t>There</a:t>
            </a:r>
            <a:r>
              <a:rPr lang="hu-HU" dirty="0"/>
              <a:t> is</a:t>
            </a:r>
            <a:r>
              <a:rPr lang="hu-HU" baseline="0" dirty="0"/>
              <a:t>  </a:t>
            </a:r>
            <a:r>
              <a:rPr lang="hu-HU" baseline="0" dirty="0" err="1"/>
              <a:t>need</a:t>
            </a:r>
            <a:r>
              <a:rPr lang="hu-HU" baseline="0" dirty="0"/>
              <a:t> </a:t>
            </a:r>
            <a:r>
              <a:rPr lang="hu-HU" baseline="0" dirty="0" err="1"/>
              <a:t>for</a:t>
            </a:r>
            <a:r>
              <a:rPr lang="hu-HU" baseline="0" dirty="0"/>
              <a:t> </a:t>
            </a:r>
            <a:r>
              <a:rPr lang="hu-HU" baseline="0" dirty="0" err="1"/>
              <a:t>elaborating</a:t>
            </a:r>
            <a:r>
              <a:rPr lang="hu-HU" baseline="0" dirty="0"/>
              <a:t>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new</a:t>
            </a:r>
            <a:r>
              <a:rPr lang="hu-HU" baseline="0" dirty="0"/>
              <a:t>, </a:t>
            </a:r>
            <a:r>
              <a:rPr lang="hu-HU" baseline="0" dirty="0" err="1"/>
              <a:t>innovative</a:t>
            </a:r>
            <a:r>
              <a:rPr lang="hu-HU" baseline="0" dirty="0"/>
              <a:t> </a:t>
            </a:r>
            <a:r>
              <a:rPr lang="hu-HU" baseline="0" dirty="0" err="1"/>
              <a:t>forms</a:t>
            </a:r>
            <a:r>
              <a:rPr lang="hu-HU" baseline="0" dirty="0"/>
              <a:t> of </a:t>
            </a:r>
            <a:r>
              <a:rPr lang="hu-HU" baseline="0" dirty="0" err="1"/>
              <a:t>quality-control</a:t>
            </a:r>
            <a:r>
              <a:rPr lang="hu-HU" baseline="0" dirty="0"/>
              <a:t> </a:t>
            </a:r>
            <a:r>
              <a:rPr lang="hu-HU" baseline="0" dirty="0" err="1"/>
              <a:t>of</a:t>
            </a:r>
            <a:r>
              <a:rPr lang="hu-HU" baseline="0" dirty="0"/>
              <a:t> </a:t>
            </a:r>
            <a:r>
              <a:rPr lang="hu-HU" baseline="0" dirty="0" err="1"/>
              <a:t>judicial</a:t>
            </a:r>
            <a:r>
              <a:rPr lang="hu-HU" baseline="0" dirty="0"/>
              <a:t> </a:t>
            </a:r>
            <a:endParaRPr lang="hu-HU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6880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Ad 1) Quality of </a:t>
            </a:r>
            <a:r>
              <a:rPr lang="en-US" noProof="0" dirty="0" err="1"/>
              <a:t>jutsti</a:t>
            </a:r>
            <a:r>
              <a:rPr lang="hu-HU" noProof="0" dirty="0"/>
              <a:t>fi</a:t>
            </a:r>
            <a:r>
              <a:rPr lang="en-US" noProof="0" dirty="0"/>
              <a:t>cation</a:t>
            </a:r>
            <a:r>
              <a:rPr lang="en-US" baseline="0" noProof="0" dirty="0"/>
              <a:t> show </a:t>
            </a:r>
            <a:r>
              <a:rPr lang="en-US" sz="1200" noProof="0" dirty="0"/>
              <a:t>how authorities treat citizens.</a:t>
            </a:r>
            <a:r>
              <a:rPr lang="en-US" sz="1200" baseline="0" noProof="0" dirty="0"/>
              <a:t> Democracy, in my view, is about deliberation, taking each other others</a:t>
            </a:r>
            <a:r>
              <a:rPr lang="hu-HU" sz="1200" baseline="0" noProof="0" dirty="0"/>
              <a:t>’</a:t>
            </a:r>
            <a:r>
              <a:rPr lang="en-US" sz="1200" baseline="0" noProof="0" dirty="0"/>
              <a:t> arguments into consideration, and not only about the dominance of the majority; There is a correlation between level of democracy and quality of judicial arguments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noProof="0" dirty="0"/>
              <a:t>Ad 2) It has a deeper layer (</a:t>
            </a:r>
            <a:r>
              <a:rPr lang="en-US" sz="1200" noProof="0" dirty="0"/>
              <a:t>it says something about</a:t>
            </a:r>
            <a:r>
              <a:rPr lang="en-US" sz="1200" baseline="0" noProof="0" dirty="0"/>
              <a:t> the role conception of judges)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noProof="0" dirty="0"/>
              <a:t>Ad 3) It may sound strange or provocative, </a:t>
            </a:r>
            <a:r>
              <a:rPr lang="en-US" sz="1200" baseline="0" noProof="0" dirty="0">
                <a:sym typeface="Wingdings" panose="05000000000000000000" pitchFamily="2" charset="2"/>
              </a:rPr>
              <a:t> mysterious judicial wisdom – how can we measure it? Demystifying judicial reasoning</a:t>
            </a:r>
            <a:endParaRPr lang="en-US" sz="1200" baseline="0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noProof="0" dirty="0"/>
              <a:t>but there are research on the applicability of managerial science to judicial administration</a:t>
            </a:r>
            <a:endParaRPr lang="en-US" sz="1200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4544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These</a:t>
            </a:r>
            <a:r>
              <a:rPr lang="hu-HU" baseline="0" dirty="0"/>
              <a:t> </a:t>
            </a:r>
            <a:r>
              <a:rPr lang="hu-HU" baseline="0" dirty="0" err="1"/>
              <a:t>are</a:t>
            </a:r>
            <a:r>
              <a:rPr lang="hu-HU" baseline="0" dirty="0"/>
              <a:t> </a:t>
            </a:r>
            <a:r>
              <a:rPr lang="hu-HU" baseline="0" dirty="0" err="1"/>
              <a:t>the</a:t>
            </a:r>
            <a:r>
              <a:rPr lang="hu-HU" baseline="0" dirty="0"/>
              <a:t> most </a:t>
            </a:r>
            <a:r>
              <a:rPr lang="hu-HU" baseline="0" dirty="0" err="1"/>
              <a:t>important</a:t>
            </a:r>
            <a:r>
              <a:rPr lang="hu-HU" baseline="0" dirty="0"/>
              <a:t> </a:t>
            </a:r>
            <a:r>
              <a:rPr lang="hu-HU" baseline="0" dirty="0" err="1"/>
              <a:t>research</a:t>
            </a:r>
            <a:r>
              <a:rPr lang="hu-HU" baseline="0" dirty="0"/>
              <a:t> </a:t>
            </a:r>
            <a:r>
              <a:rPr lang="hu-HU" baseline="0" dirty="0" err="1"/>
              <a:t>questions</a:t>
            </a:r>
            <a:r>
              <a:rPr lang="hu-HU" baseline="0" dirty="0"/>
              <a:t>, </a:t>
            </a:r>
            <a:r>
              <a:rPr lang="hu-HU" baseline="0" dirty="0" err="1"/>
              <a:t>there</a:t>
            </a:r>
            <a:r>
              <a:rPr lang="hu-HU" baseline="0" dirty="0"/>
              <a:t> </a:t>
            </a:r>
            <a:r>
              <a:rPr lang="hu-HU" baseline="0" dirty="0" err="1"/>
              <a:t>are</a:t>
            </a:r>
            <a:r>
              <a:rPr lang="hu-HU" baseline="0" dirty="0"/>
              <a:t> </a:t>
            </a:r>
            <a:r>
              <a:rPr lang="hu-HU" baseline="0" dirty="0" err="1"/>
              <a:t>others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244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Pivotal distinctions</a:t>
            </a:r>
          </a:p>
          <a:p>
            <a:endParaRPr lang="en-US" noProof="0" dirty="0"/>
          </a:p>
          <a:p>
            <a:r>
              <a:rPr lang="en-US" noProof="0" dirty="0"/>
              <a:t>We have to make a distinction between the</a:t>
            </a:r>
            <a:r>
              <a:rPr lang="en-US" baseline="0" noProof="0" dirty="0"/>
              <a:t> correctness of the outcome (decision) and the correctness of its justification</a:t>
            </a:r>
          </a:p>
          <a:p>
            <a:r>
              <a:rPr lang="en-US" baseline="0" noProof="0" dirty="0"/>
              <a:t>This is because A legally correct decision can be reasoned poorly</a:t>
            </a:r>
            <a:endParaRPr lang="en-US" noProof="0" dirty="0"/>
          </a:p>
          <a:p>
            <a:r>
              <a:rPr lang="en-US" baseline="0" noProof="0" dirty="0"/>
              <a:t> I do not deal with CC and SC cases I designed my methods to measure of the argumentation of JD</a:t>
            </a:r>
            <a:endParaRPr lang="en-US" noProof="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73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At least two perspectives of </a:t>
            </a:r>
            <a:r>
              <a:rPr lang="en-US" noProof="0" dirty="0" err="1"/>
              <a:t>qulity</a:t>
            </a:r>
            <a:r>
              <a:rPr lang="en-US" noProof="0" dirty="0"/>
              <a:t> of JR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Jurists</a:t>
            </a:r>
            <a:r>
              <a:rPr lang="en-US" baseline="0" noProof="0" dirty="0"/>
              <a:t> tend to focus on legal correctness (traditional control mechanism focus on check the legal correctness of a reasoning</a:t>
            </a:r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It is obvious that JR has to be correct rom a legal professional point of view. But legal</a:t>
            </a:r>
            <a:r>
              <a:rPr lang="en-US" baseline="0" noProof="0" dirty="0"/>
              <a:t> correctness in itself does not guarantee the argumentative quality of a justification</a:t>
            </a:r>
          </a:p>
          <a:p>
            <a:endParaRPr lang="en-US" baseline="0" noProof="0" dirty="0"/>
          </a:p>
          <a:p>
            <a:r>
              <a:rPr lang="en-US" baseline="0" noProof="0" dirty="0"/>
              <a:t>What I mean by minimal requirements? Does not have to be perfect, flawless, does not have to be </a:t>
            </a:r>
            <a:r>
              <a:rPr lang="en-US" baseline="0" noProof="0" dirty="0" err="1"/>
              <a:t>similiar</a:t>
            </a:r>
            <a:r>
              <a:rPr lang="en-US" baseline="0" noProof="0" dirty="0"/>
              <a:t> to an academic paper</a:t>
            </a:r>
          </a:p>
          <a:p>
            <a:r>
              <a:rPr lang="en-US" baseline="0" noProof="0" dirty="0"/>
              <a:t>Comprehensible and convincing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8019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Interested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correctness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interested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persuading</a:t>
            </a:r>
            <a:r>
              <a:rPr lang="hu-HU" dirty="0"/>
              <a:t> </a:t>
            </a:r>
            <a:r>
              <a:rPr lang="hu-HU" dirty="0" err="1"/>
              <a:t>force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3266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82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Traditional control mechanisms are </a:t>
            </a:r>
            <a:r>
              <a:rPr lang="en-US" sz="1200" b="1" u="sng" dirty="0"/>
              <a:t>not sensitive </a:t>
            </a:r>
            <a:r>
              <a:rPr lang="en-US" sz="1200" b="1" dirty="0"/>
              <a:t>to the </a:t>
            </a:r>
            <a:r>
              <a:rPr lang="en-US" sz="1200" b="1" u="sng" dirty="0"/>
              <a:t>argumentative side of judicial reasoning</a:t>
            </a:r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(timeliness, productivity, efficiency)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0402F-33C8-4D72-BC48-F35CDEDA681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31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hu-H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A41E52A-0F64-4CDD-BE5A-76A894B32B29}" type="datetimeFigureOut">
              <a:rPr lang="hu-HU" smtClean="0"/>
              <a:t>2019. 08. 17.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17121DC-0442-4D32-B44B-0E9110DCA54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48233" y="3812312"/>
            <a:ext cx="4881716" cy="1828800"/>
          </a:xfrm>
        </p:spPr>
        <p:txBody>
          <a:bodyPr>
            <a:normAutofit/>
          </a:bodyPr>
          <a:lstStyle/>
          <a:p>
            <a:pPr algn="ctr"/>
            <a:r>
              <a:rPr lang="hu-HU" sz="2200" dirty="0"/>
              <a:t>FLACSO Ecuador, 27 </a:t>
            </a:r>
            <a:r>
              <a:rPr lang="hu-HU" sz="2200" dirty="0" err="1"/>
              <a:t>June</a:t>
            </a:r>
            <a:r>
              <a:rPr lang="hu-HU" sz="2200" dirty="0"/>
              <a:t> 2019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550" y="1948785"/>
            <a:ext cx="8432800" cy="1828800"/>
          </a:xfrm>
        </p:spPr>
        <p:txBody>
          <a:bodyPr/>
          <a:lstStyle/>
          <a:p>
            <a:pPr algn="ctr"/>
            <a:r>
              <a:rPr lang="hu-HU" dirty="0" err="1"/>
              <a:t>Measuring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quality</a:t>
            </a:r>
            <a:r>
              <a:rPr lang="hu-HU" dirty="0"/>
              <a:t> of </a:t>
            </a:r>
            <a:r>
              <a:rPr lang="hu-HU" dirty="0" err="1"/>
              <a:t>judicial</a:t>
            </a:r>
            <a:r>
              <a:rPr lang="hu-HU" dirty="0"/>
              <a:t> </a:t>
            </a:r>
            <a:r>
              <a:rPr lang="hu-HU" dirty="0" err="1"/>
              <a:t>reasoning</a:t>
            </a:r>
            <a:r>
              <a:rPr lang="hu-H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8873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7999" y="2228371"/>
            <a:ext cx="11210524" cy="4010386"/>
          </a:xfrm>
        </p:spPr>
        <p:txBody>
          <a:bodyPr/>
          <a:lstStyle/>
          <a:p>
            <a:pPr lvl="0">
              <a:spcBef>
                <a:spcPts val="3000"/>
              </a:spcBef>
            </a:pPr>
            <a:r>
              <a:rPr lang="en-US" sz="2400" dirty="0"/>
              <a:t>Methodological questions: </a:t>
            </a:r>
          </a:p>
          <a:p>
            <a:pPr lvl="1">
              <a:spcBef>
                <a:spcPts val="3000"/>
              </a:spcBef>
            </a:pPr>
            <a:r>
              <a:rPr lang="en-US" sz="2200" dirty="0"/>
              <a:t>Integrating the external perspective into the quality-control?</a:t>
            </a:r>
          </a:p>
          <a:p>
            <a:pPr lvl="1">
              <a:spcBef>
                <a:spcPts val="3000"/>
              </a:spcBef>
            </a:pPr>
            <a:r>
              <a:rPr lang="en-US" sz="2200" dirty="0"/>
              <a:t>Turning the „level of persuading force” into measurable data?</a:t>
            </a:r>
          </a:p>
          <a:p>
            <a:pPr lvl="0">
              <a:spcBef>
                <a:spcPts val="3000"/>
              </a:spcBef>
            </a:pPr>
            <a:r>
              <a:rPr lang="en-US" sz="2400" dirty="0"/>
              <a:t>Answers: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Concentrating on </a:t>
            </a:r>
            <a:r>
              <a:rPr lang="en-US" sz="2000" u="sng" dirty="0"/>
              <a:t>minimal requirements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Aggregating the opinions of directly affected persons (stakeholders)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adequate </a:t>
            </a:r>
            <a:r>
              <a:rPr lang="hu-HU" dirty="0" err="1"/>
              <a:t>methods</a:t>
            </a:r>
            <a:r>
              <a:rPr lang="en-US" dirty="0"/>
              <a:t> of measuring the </a:t>
            </a:r>
            <a:r>
              <a:rPr lang="hu-HU" dirty="0" err="1"/>
              <a:t>argumentative</a:t>
            </a:r>
            <a:r>
              <a:rPr lang="hu-HU" dirty="0"/>
              <a:t> </a:t>
            </a:r>
            <a:r>
              <a:rPr lang="hu-HU" dirty="0" err="1"/>
              <a:t>quality</a:t>
            </a:r>
            <a:r>
              <a:rPr lang="en-US" dirty="0"/>
              <a:t>?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68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7999" y="1857971"/>
            <a:ext cx="11210524" cy="477432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/>
              <a:t>Proportion of judgments appealed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Comprehensibility-test on anonym judgments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Proportion of decisions of the ECtHR </a:t>
            </a:r>
            <a:r>
              <a:rPr lang="hu-HU" sz="2400" dirty="0"/>
              <a:t>(</a:t>
            </a:r>
            <a:r>
              <a:rPr lang="hu-HU" sz="2400" dirty="0" err="1"/>
              <a:t>IACtHR</a:t>
            </a:r>
            <a:r>
              <a:rPr lang="hu-HU" sz="2400" dirty="0"/>
              <a:t>)</a:t>
            </a:r>
            <a:r>
              <a:rPr lang="en-US" sz="2400" dirty="0"/>
              <a:t> </a:t>
            </a:r>
            <a:r>
              <a:rPr lang="en-US" sz="2400" i="1" dirty="0"/>
              <a:t>lack of proper justification</a:t>
            </a:r>
            <a:r>
              <a:rPr lang="en-US" sz="2400" dirty="0"/>
              <a:t> of the judgement has been declared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Polls on satisfaction level amongst </a:t>
            </a:r>
            <a:r>
              <a:rPr lang="hu-HU" sz="2400" dirty="0" err="1"/>
              <a:t>loosing</a:t>
            </a:r>
            <a:r>
              <a:rPr lang="hu-HU" sz="2400" dirty="0"/>
              <a:t> </a:t>
            </a:r>
            <a:r>
              <a:rPr lang="hu-HU" sz="2400" dirty="0" err="1"/>
              <a:t>parties</a:t>
            </a:r>
            <a:r>
              <a:rPr lang="en-US" sz="2400" dirty="0"/>
              <a:t> </a:t>
            </a:r>
            <a:r>
              <a:rPr lang="hu-HU" sz="2400" dirty="0"/>
              <a:t>(</a:t>
            </a:r>
            <a:r>
              <a:rPr lang="en-US" sz="2400" dirty="0"/>
              <a:t>concerning the persuading force of judicial reasoning</a:t>
            </a:r>
            <a:r>
              <a:rPr lang="hu-HU" sz="2400" dirty="0"/>
              <a:t>)</a:t>
            </a: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dirty="0"/>
              <a:t>Automated content analysis (how responsive are judges to the  arguments of parties, types of arguments)</a:t>
            </a:r>
          </a:p>
          <a:p>
            <a:pPr marL="45720" indent="0">
              <a:spcBef>
                <a:spcPts val="1800"/>
              </a:spcBef>
              <a:buNone/>
            </a:pPr>
            <a:endParaRPr lang="hu-HU" sz="24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measuring </a:t>
            </a:r>
          </a:p>
        </p:txBody>
      </p:sp>
    </p:spTree>
    <p:extLst>
      <p:ext uri="{BB962C8B-B14F-4D97-AF65-F5344CB8AC3E}">
        <p14:creationId xmlns:p14="http://schemas.microsoft.com/office/powerpoint/2010/main" val="200390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Measuring can be used as means of illegitimate influence on judges</a:t>
            </a:r>
          </a:p>
          <a:p>
            <a:r>
              <a:rPr lang="hu-HU" sz="3600" dirty="0" err="1"/>
              <a:t>Measuring</a:t>
            </a:r>
            <a:r>
              <a:rPr lang="hu-HU" sz="3600" dirty="0"/>
              <a:t> </a:t>
            </a:r>
            <a:r>
              <a:rPr lang="hu-HU" sz="3600" dirty="0" err="1"/>
              <a:t>efforts</a:t>
            </a:r>
            <a:r>
              <a:rPr lang="hu-HU" sz="3600" dirty="0"/>
              <a:t> </a:t>
            </a:r>
            <a:r>
              <a:rPr lang="en-US" sz="3600" dirty="0"/>
              <a:t>can be ’hacked’ by the affected judges</a:t>
            </a:r>
            <a:r>
              <a:rPr lang="hu-HU" sz="3600" dirty="0"/>
              <a:t> (’</a:t>
            </a:r>
            <a:r>
              <a:rPr lang="hu-HU" sz="3600" dirty="0" err="1"/>
              <a:t>real</a:t>
            </a:r>
            <a:r>
              <a:rPr lang="hu-HU" sz="3600" dirty="0"/>
              <a:t>’ </a:t>
            </a:r>
            <a:r>
              <a:rPr lang="hu-HU" sz="3600" dirty="0" err="1"/>
              <a:t>vs</a:t>
            </a:r>
            <a:r>
              <a:rPr lang="hu-HU" sz="3600" dirty="0"/>
              <a:t> ’</a:t>
            </a:r>
            <a:r>
              <a:rPr lang="hu-HU" sz="3600" dirty="0" err="1"/>
              <a:t>measured</a:t>
            </a:r>
            <a:r>
              <a:rPr lang="hu-HU" sz="3600" dirty="0"/>
              <a:t>’ performance)</a:t>
            </a:r>
            <a:endParaRPr lang="en-US" sz="3600" dirty="0"/>
          </a:p>
          <a:p>
            <a:endParaRPr lang="en-US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Counter-arguments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7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7999" y="1996871"/>
            <a:ext cx="11210524" cy="4407408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800"/>
              </a:spcBef>
            </a:pPr>
            <a:r>
              <a:rPr lang="hu-HU" sz="2800" u="sng" dirty="0" err="1"/>
              <a:t>Pretended</a:t>
            </a:r>
            <a:r>
              <a:rPr lang="en-US" sz="2800" u="sng" dirty="0"/>
              <a:t>-formalism</a:t>
            </a:r>
            <a:r>
              <a:rPr lang="en-US" sz="2800" dirty="0"/>
              <a:t>: as if the conclusion 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had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follow</a:t>
            </a:r>
            <a:r>
              <a:rPr lang="hu-H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/>
              <a:t>from the </a:t>
            </a:r>
            <a:r>
              <a:rPr lang="en-US" sz="2800" dirty="0" err="1"/>
              <a:t>tex</a:t>
            </a:r>
            <a:r>
              <a:rPr lang="hu-HU" sz="2800" dirty="0"/>
              <a:t>t of </a:t>
            </a:r>
            <a:r>
              <a:rPr lang="hu-HU" sz="2800" dirty="0" err="1"/>
              <a:t>the</a:t>
            </a:r>
            <a:r>
              <a:rPr lang="en-US" sz="2800" dirty="0"/>
              <a:t> law or from a previous judicial decision</a:t>
            </a:r>
          </a:p>
          <a:p>
            <a:pPr lvl="0">
              <a:spcBef>
                <a:spcPts val="1800"/>
              </a:spcBef>
            </a:pPr>
            <a:r>
              <a:rPr lang="en-US" sz="2800" u="sng" dirty="0"/>
              <a:t>Pseudo-arguments</a:t>
            </a:r>
            <a:r>
              <a:rPr lang="en-US" sz="2800" dirty="0"/>
              <a:t>: </a:t>
            </a:r>
            <a:r>
              <a:rPr lang="hu-HU" sz="2800" dirty="0"/>
              <a:t>„</a:t>
            </a:r>
            <a:r>
              <a:rPr lang="en-US" sz="2800" dirty="0"/>
              <a:t>according to </a:t>
            </a:r>
            <a:r>
              <a:rPr lang="hu-HU" sz="2800" dirty="0" err="1"/>
              <a:t>the</a:t>
            </a:r>
            <a:r>
              <a:rPr lang="hu-HU" sz="2800" dirty="0"/>
              <a:t> </a:t>
            </a:r>
            <a:r>
              <a:rPr lang="en-US" sz="2800" dirty="0"/>
              <a:t>court…</a:t>
            </a:r>
            <a:r>
              <a:rPr lang="hu-HU" sz="2800" dirty="0"/>
              <a:t>”</a:t>
            </a:r>
            <a:r>
              <a:rPr lang="en-US" sz="2800" dirty="0"/>
              <a:t>; </a:t>
            </a:r>
            <a:r>
              <a:rPr lang="hu-HU" sz="2800" dirty="0"/>
              <a:t>„</a:t>
            </a:r>
            <a:r>
              <a:rPr lang="en-US" sz="2800" dirty="0"/>
              <a:t>the legal standpoint of the court is…</a:t>
            </a:r>
            <a:r>
              <a:rPr lang="hu-HU" sz="2800" dirty="0"/>
              <a:t>”</a:t>
            </a:r>
            <a:r>
              <a:rPr lang="en-US" sz="2800" dirty="0"/>
              <a:t>; </a:t>
            </a:r>
            <a:r>
              <a:rPr lang="hu-HU" sz="2800" dirty="0"/>
              <a:t>„</a:t>
            </a:r>
            <a:r>
              <a:rPr lang="en-US" sz="2800" dirty="0"/>
              <a:t>the correct interpretation of the norm as follow</a:t>
            </a:r>
            <a:r>
              <a:rPr lang="hu-HU" sz="2800" dirty="0">
                <a:solidFill>
                  <a:schemeClr val="tx1"/>
                </a:solidFill>
              </a:rPr>
              <a:t>s</a:t>
            </a:r>
            <a:r>
              <a:rPr lang="en-US" sz="2800" dirty="0">
                <a:solidFill>
                  <a:schemeClr val="tx1"/>
                </a:solidFill>
              </a:rPr>
              <a:t>…</a:t>
            </a:r>
            <a:r>
              <a:rPr lang="hu-HU" sz="2800" dirty="0">
                <a:solidFill>
                  <a:schemeClr val="tx1"/>
                </a:solidFill>
              </a:rPr>
              <a:t>”</a:t>
            </a:r>
            <a:endParaRPr lang="en-US" sz="2800" dirty="0">
              <a:solidFill>
                <a:schemeClr val="tx1"/>
              </a:solidFill>
            </a:endParaRPr>
          </a:p>
          <a:p>
            <a:pPr lvl="0">
              <a:spcBef>
                <a:spcPts val="1800"/>
              </a:spcBef>
            </a:pPr>
            <a:r>
              <a:rPr lang="hu-HU" sz="2800" u="sng" dirty="0" err="1"/>
              <a:t>Inappropriate</a:t>
            </a:r>
            <a:r>
              <a:rPr lang="en-US" sz="2800" u="sng" dirty="0"/>
              <a:t> use of legal arguments</a:t>
            </a:r>
            <a:r>
              <a:rPr lang="en-US" sz="2800" dirty="0"/>
              <a:t>:  </a:t>
            </a:r>
            <a:r>
              <a:rPr lang="hu-HU" sz="2800" dirty="0"/>
              <a:t>t</a:t>
            </a:r>
            <a:r>
              <a:rPr lang="en-US" sz="2800" dirty="0"/>
              <a:t>he court uses arguments, but there is no logical connection between the arguments and the decision</a:t>
            </a:r>
            <a:r>
              <a:rPr lang="hu-HU" sz="2800" dirty="0"/>
              <a:t> [’</a:t>
            </a:r>
            <a:r>
              <a:rPr lang="hu-HU" sz="2800" dirty="0" err="1"/>
              <a:t>decoration</a:t>
            </a:r>
            <a:r>
              <a:rPr lang="hu-HU" sz="2800" dirty="0"/>
              <a:t>’ </a:t>
            </a:r>
            <a:r>
              <a:rPr lang="hu-HU" sz="2800" dirty="0" err="1"/>
              <a:t>or</a:t>
            </a:r>
            <a:r>
              <a:rPr lang="hu-HU" sz="2800" dirty="0"/>
              <a:t> </a:t>
            </a:r>
            <a:r>
              <a:rPr lang="hu-HU" sz="2800" dirty="0" err="1"/>
              <a:t>distraction</a:t>
            </a:r>
            <a:r>
              <a:rPr lang="hu-HU" sz="2800" dirty="0"/>
              <a:t>]</a:t>
            </a:r>
            <a:endParaRPr lang="en-US" sz="2800" dirty="0"/>
          </a:p>
          <a:p>
            <a:pPr lvl="0">
              <a:spcBef>
                <a:spcPts val="1800"/>
              </a:spcBef>
            </a:pPr>
            <a:r>
              <a:rPr lang="en-US" sz="2800" dirty="0"/>
              <a:t>Courts tend </a:t>
            </a:r>
            <a:r>
              <a:rPr lang="en-US" sz="2800" u="sng" dirty="0"/>
              <a:t>not to reflect </a:t>
            </a:r>
            <a:r>
              <a:rPr lang="hu-HU" sz="2800" dirty="0" err="1"/>
              <a:t>on</a:t>
            </a:r>
            <a:r>
              <a:rPr lang="hu-HU" sz="2800" dirty="0"/>
              <a:t> </a:t>
            </a:r>
            <a:r>
              <a:rPr lang="en-US" sz="2800" dirty="0"/>
              <a:t>the relevant </a:t>
            </a:r>
            <a:r>
              <a:rPr lang="en-US" sz="2800" u="sng" dirty="0"/>
              <a:t>arguments of the parties</a:t>
            </a:r>
            <a:endParaRPr lang="hu-HU" sz="2800" u="sng" dirty="0"/>
          </a:p>
          <a:p>
            <a:pPr lvl="0">
              <a:spcBef>
                <a:spcPts val="1800"/>
              </a:spcBef>
            </a:pPr>
            <a:r>
              <a:rPr lang="en-US" sz="2800" dirty="0"/>
              <a:t>Justifications are often </a:t>
            </a:r>
            <a:r>
              <a:rPr lang="en-US" sz="2800" u="sng" dirty="0"/>
              <a:t>incomprehensible</a:t>
            </a:r>
            <a:r>
              <a:rPr lang="en-US" sz="2800" dirty="0"/>
              <a:t> for lay people</a:t>
            </a:r>
          </a:p>
          <a:p>
            <a:pPr lvl="0"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problems with judicial reasoning in </a:t>
            </a:r>
            <a:r>
              <a:rPr lang="hu-HU" dirty="0" err="1"/>
              <a:t>Central</a:t>
            </a:r>
            <a:r>
              <a:rPr lang="hu-HU" dirty="0"/>
              <a:t> and </a:t>
            </a:r>
            <a:r>
              <a:rPr lang="hu-HU" dirty="0" err="1"/>
              <a:t>eastern</a:t>
            </a:r>
            <a:r>
              <a:rPr lang="hu-HU" dirty="0"/>
              <a:t> European </a:t>
            </a:r>
            <a:r>
              <a:rPr lang="en-US" dirty="0"/>
              <a:t>countries</a:t>
            </a:r>
          </a:p>
        </p:txBody>
      </p:sp>
    </p:spTree>
    <p:extLst>
      <p:ext uri="{BB962C8B-B14F-4D97-AF65-F5344CB8AC3E}">
        <p14:creationId xmlns:p14="http://schemas.microsoft.com/office/powerpoint/2010/main" val="294839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6425" y="2448275"/>
            <a:ext cx="11210524" cy="3672305"/>
          </a:xfrm>
        </p:spPr>
        <p:txBody>
          <a:bodyPr>
            <a:normAutofit/>
          </a:bodyPr>
          <a:lstStyle/>
          <a:p>
            <a:r>
              <a:rPr lang="en-US" sz="2400" dirty="0"/>
              <a:t>Political science: Correlation between quality of democracy and quality of justification (culture of justification vs culture of authority)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/>
              <a:t>Legal realism: (Legal) philosophy of suspiciousness (justification often hides the real motivations) 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/>
              <a:t>Managerial sciences: independent control mechanisms, exact measuring methods </a:t>
            </a:r>
            <a:r>
              <a:rPr lang="en-US" sz="2400" b="1" dirty="0"/>
              <a:t>(„If you cannot measure it, you cannot improve it”)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Theoretical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73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7999" y="2112610"/>
            <a:ext cx="11210524" cy="4407408"/>
          </a:xfrm>
        </p:spPr>
        <p:txBody>
          <a:bodyPr>
            <a:normAutofit/>
          </a:bodyPr>
          <a:lstStyle/>
          <a:p>
            <a:pPr lvl="0">
              <a:spcBef>
                <a:spcPts val="2400"/>
              </a:spcBef>
            </a:pPr>
            <a:r>
              <a:rPr lang="en-GB" sz="4000" dirty="0"/>
              <a:t>What do we mean by ‘quality’ in the context of judicial argumentation?</a:t>
            </a:r>
            <a:endParaRPr lang="hu-HU" sz="4000" dirty="0"/>
          </a:p>
          <a:p>
            <a:pPr lvl="0">
              <a:spcBef>
                <a:spcPts val="2400"/>
              </a:spcBef>
            </a:pPr>
            <a:r>
              <a:rPr lang="hu-HU" sz="4000" dirty="0"/>
              <a:t>A</a:t>
            </a:r>
            <a:r>
              <a:rPr lang="en-US" sz="4000" dirty="0"/>
              <a:t>re the traditional control mechanisms sufficient? </a:t>
            </a:r>
            <a:endParaRPr lang="hu-HU" sz="4000" dirty="0"/>
          </a:p>
          <a:p>
            <a:pPr>
              <a:spcBef>
                <a:spcPts val="2400"/>
              </a:spcBef>
            </a:pPr>
            <a:r>
              <a:rPr lang="en-US" sz="4000" dirty="0"/>
              <a:t>What </a:t>
            </a:r>
            <a:r>
              <a:rPr lang="hu-HU" sz="4000" dirty="0" err="1"/>
              <a:t>can</a:t>
            </a:r>
            <a:r>
              <a:rPr lang="hu-HU" sz="4000" dirty="0"/>
              <a:t> be</a:t>
            </a:r>
            <a:r>
              <a:rPr lang="en-US" sz="4000" dirty="0"/>
              <a:t> the a</a:t>
            </a:r>
            <a:r>
              <a:rPr lang="hu-HU" sz="4000" dirty="0" err="1"/>
              <a:t>ppropriate</a:t>
            </a:r>
            <a:r>
              <a:rPr lang="en-US" sz="4000" dirty="0"/>
              <a:t> </a:t>
            </a:r>
            <a:r>
              <a:rPr lang="hu-HU" sz="4000" dirty="0" err="1"/>
              <a:t>methods</a:t>
            </a:r>
            <a:r>
              <a:rPr lang="hu-HU" sz="4000" dirty="0"/>
              <a:t> </a:t>
            </a:r>
            <a:r>
              <a:rPr lang="en-US" sz="4000" dirty="0"/>
              <a:t>of </a:t>
            </a:r>
            <a:r>
              <a:rPr lang="en-US" sz="4000" b="1" dirty="0"/>
              <a:t>measuring</a:t>
            </a:r>
            <a:r>
              <a:rPr lang="en-US" sz="4000" dirty="0"/>
              <a:t> the quality of judicial reasoning? </a:t>
            </a:r>
            <a:endParaRPr lang="hu-HU" sz="4000" dirty="0"/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we</a:t>
            </a:r>
            <a:r>
              <a:rPr lang="hu-HU" dirty="0"/>
              <a:t> </a:t>
            </a:r>
            <a:r>
              <a:rPr lang="hu-HU" dirty="0" err="1"/>
              <a:t>control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quality</a:t>
            </a:r>
            <a:r>
              <a:rPr lang="hu-HU" dirty="0"/>
              <a:t> of </a:t>
            </a:r>
            <a:r>
              <a:rPr lang="hu-HU" dirty="0" err="1"/>
              <a:t>judicial</a:t>
            </a:r>
            <a:r>
              <a:rPr lang="hu-HU" dirty="0"/>
              <a:t> </a:t>
            </a:r>
            <a:r>
              <a:rPr lang="hu-HU" dirty="0" err="1"/>
              <a:t>reasoning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setting</a:t>
            </a:r>
            <a:r>
              <a:rPr lang="hu-HU" dirty="0"/>
              <a:t> </a:t>
            </a:r>
            <a:r>
              <a:rPr lang="hu-HU" dirty="0" err="1"/>
              <a:t>exact</a:t>
            </a:r>
            <a:r>
              <a:rPr lang="hu-HU" dirty="0"/>
              <a:t> </a:t>
            </a:r>
            <a:r>
              <a:rPr lang="hu-HU" dirty="0" err="1"/>
              <a:t>indicators</a:t>
            </a:r>
            <a:r>
              <a:rPr lang="hu-HU" dirty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2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9574" y="2182058"/>
            <a:ext cx="11210524" cy="3825203"/>
          </a:xfrm>
        </p:spPr>
        <p:txBody>
          <a:bodyPr>
            <a:normAutofit/>
          </a:bodyPr>
          <a:lstStyle/>
          <a:p>
            <a:pPr>
              <a:spcBef>
                <a:spcPts val="4200"/>
              </a:spcBef>
            </a:pPr>
            <a:r>
              <a:rPr lang="hu-HU" sz="5200" dirty="0" err="1"/>
              <a:t>Judicial</a:t>
            </a:r>
            <a:r>
              <a:rPr lang="hu-HU" sz="5200" dirty="0"/>
              <a:t> </a:t>
            </a:r>
            <a:r>
              <a:rPr lang="hu-HU" sz="5200" dirty="0" err="1"/>
              <a:t>reasoning</a:t>
            </a:r>
            <a:r>
              <a:rPr lang="hu-HU" sz="5200" dirty="0"/>
              <a:t> (</a:t>
            </a:r>
            <a:r>
              <a:rPr lang="hu-HU" sz="5200" dirty="0">
                <a:sym typeface="Wingdings" panose="05000000000000000000" pitchFamily="2" charset="2"/>
              </a:rPr>
              <a:t></a:t>
            </a:r>
            <a:r>
              <a:rPr lang="hu-HU" sz="5200" dirty="0" err="1">
                <a:sym typeface="Wingdings" panose="05000000000000000000" pitchFamily="2" charset="2"/>
              </a:rPr>
              <a:t>judicial</a:t>
            </a:r>
            <a:r>
              <a:rPr lang="hu-HU" sz="5200" dirty="0">
                <a:sym typeface="Wingdings" panose="05000000000000000000" pitchFamily="2" charset="2"/>
              </a:rPr>
              <a:t> </a:t>
            </a:r>
            <a:r>
              <a:rPr lang="hu-HU" sz="5200" dirty="0" err="1">
                <a:sym typeface="Wingdings" panose="05000000000000000000" pitchFamily="2" charset="2"/>
              </a:rPr>
              <a:t>decisions</a:t>
            </a:r>
            <a:r>
              <a:rPr lang="hu-HU" sz="5200" dirty="0">
                <a:sym typeface="Wingdings" panose="05000000000000000000" pitchFamily="2" charset="2"/>
              </a:rPr>
              <a:t>)</a:t>
            </a:r>
            <a:endParaRPr lang="hu-HU" sz="5200" dirty="0"/>
          </a:p>
          <a:p>
            <a:pPr>
              <a:spcBef>
                <a:spcPts val="4200"/>
              </a:spcBef>
            </a:pPr>
            <a:r>
              <a:rPr lang="en-US" sz="5200" dirty="0"/>
              <a:t>Ordinary courts</a:t>
            </a:r>
            <a:r>
              <a:rPr lang="hu-HU" sz="5200" dirty="0"/>
              <a:t> </a:t>
            </a:r>
            <a:r>
              <a:rPr lang="hu-HU" sz="5200" dirty="0" err="1"/>
              <a:t>vs</a:t>
            </a:r>
            <a:r>
              <a:rPr lang="hu-HU" sz="5200" dirty="0"/>
              <a:t> </a:t>
            </a:r>
            <a:r>
              <a:rPr lang="hu-HU" sz="5200" dirty="0" err="1"/>
              <a:t>Constitutional</a:t>
            </a:r>
            <a:r>
              <a:rPr lang="hu-HU" sz="5200" dirty="0"/>
              <a:t> </a:t>
            </a:r>
            <a:r>
              <a:rPr lang="hu-HU" sz="5200" dirty="0" err="1"/>
              <a:t>courts</a:t>
            </a:r>
            <a:endParaRPr lang="hu-HU" sz="5200" dirty="0"/>
          </a:p>
          <a:p>
            <a:pPr marL="0" indent="0">
              <a:buNone/>
            </a:pPr>
            <a:endParaRPr lang="hu-HU" u="sng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Preliminary</a:t>
            </a:r>
            <a:r>
              <a:rPr lang="hu-HU" dirty="0"/>
              <a:t> </a:t>
            </a:r>
            <a:r>
              <a:rPr lang="hu-HU" dirty="0" err="1"/>
              <a:t>remarks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9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spcBef>
                <a:spcPts val="4200"/>
              </a:spcBef>
            </a:pPr>
            <a:r>
              <a:rPr lang="en-US" sz="5800" b="1" dirty="0"/>
              <a:t>Legal-professional </a:t>
            </a:r>
            <a:r>
              <a:rPr lang="hu-HU" sz="5800" b="1" dirty="0" err="1"/>
              <a:t>perspective</a:t>
            </a:r>
            <a:r>
              <a:rPr lang="en-US" sz="5800" b="1" dirty="0"/>
              <a:t> </a:t>
            </a:r>
            <a:r>
              <a:rPr lang="en-US" sz="5800" dirty="0"/>
              <a:t>(legal correctness) </a:t>
            </a:r>
          </a:p>
          <a:p>
            <a:pPr lvl="1">
              <a:spcBef>
                <a:spcPts val="4200"/>
              </a:spcBef>
            </a:pPr>
            <a:r>
              <a:rPr lang="en-US" sz="5800" b="1" u="sng" dirty="0"/>
              <a:t>Argumentative </a:t>
            </a:r>
            <a:r>
              <a:rPr lang="hu-HU" sz="5800" b="1" u="sng" dirty="0" err="1"/>
              <a:t>perspective</a:t>
            </a:r>
            <a:r>
              <a:rPr lang="en-US" sz="5800" b="1" u="sng" dirty="0"/>
              <a:t> </a:t>
            </a:r>
            <a:r>
              <a:rPr lang="en-US" sz="5800" dirty="0"/>
              <a:t>(persuading force)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5800" dirty="0"/>
              <a:t>	court users have </a:t>
            </a:r>
            <a:r>
              <a:rPr lang="hu-HU" sz="5800" dirty="0"/>
              <a:t>a </a:t>
            </a:r>
            <a:r>
              <a:rPr lang="en-US" sz="5800" dirty="0"/>
              <a:t>right to </a:t>
            </a:r>
            <a:r>
              <a:rPr lang="en-US" sz="5800" u="sng" dirty="0"/>
              <a:t>comprehensible </a:t>
            </a:r>
            <a:r>
              <a:rPr lang="en-US" sz="5800" dirty="0"/>
              <a:t>and </a:t>
            </a:r>
            <a:r>
              <a:rPr lang="hu-HU" sz="5800" dirty="0"/>
              <a:t>	</a:t>
            </a:r>
            <a:r>
              <a:rPr lang="en-US" sz="5800" u="sng" dirty="0"/>
              <a:t>convincing</a:t>
            </a:r>
            <a:r>
              <a:rPr lang="en-US" sz="5800" dirty="0"/>
              <a:t> judicial reasoning </a:t>
            </a:r>
            <a:endParaRPr lang="hu-HU" sz="5800" dirty="0"/>
          </a:p>
          <a:p>
            <a:pPr marL="0" indent="0">
              <a:spcBef>
                <a:spcPts val="1200"/>
              </a:spcBef>
              <a:buNone/>
            </a:pPr>
            <a:r>
              <a:rPr lang="hu-HU" sz="5800" dirty="0"/>
              <a:t>	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hu-HU" sz="5800" dirty="0"/>
              <a:t>=&gt; </a:t>
            </a:r>
            <a:r>
              <a:rPr lang="hu-HU" sz="5800" b="1" u="sng" dirty="0"/>
              <a:t>’m</a:t>
            </a:r>
            <a:r>
              <a:rPr lang="en-US" sz="5800" b="1" u="sng" dirty="0" err="1"/>
              <a:t>inimal</a:t>
            </a:r>
            <a:r>
              <a:rPr lang="en-US" sz="5800" b="1" u="sng" dirty="0"/>
              <a:t> requirement</a:t>
            </a:r>
            <a:r>
              <a:rPr lang="hu-HU" sz="5800" b="1" u="sng" dirty="0"/>
              <a:t>s’ </a:t>
            </a:r>
            <a:r>
              <a:rPr lang="hu-HU" sz="5800" b="1" u="sng" dirty="0" err="1"/>
              <a:t>approach</a:t>
            </a:r>
            <a:endParaRPr lang="en-US" sz="5800" b="1" u="sng" dirty="0"/>
          </a:p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07999" y="473834"/>
            <a:ext cx="11175013" cy="1054394"/>
          </a:xfrm>
        </p:spPr>
        <p:txBody>
          <a:bodyPr/>
          <a:lstStyle/>
          <a:p>
            <a:r>
              <a:rPr lang="en-GB" sz="2400" dirty="0"/>
              <a:t>What do we mean by ‘quality’ in the context of judicial </a:t>
            </a:r>
            <a:r>
              <a:rPr lang="hu-HU" sz="2400" dirty="0" err="1"/>
              <a:t>Reasoning</a:t>
            </a:r>
            <a:r>
              <a:rPr lang="en-GB" sz="2400" dirty="0"/>
              <a:t>?</a:t>
            </a:r>
            <a:br>
              <a:rPr lang="hu-HU" sz="2400" dirty="0"/>
            </a:br>
            <a:r>
              <a:rPr lang="hu-HU" sz="2400" dirty="0"/>
              <a:t>(The ’</a:t>
            </a:r>
            <a:r>
              <a:rPr lang="hu-HU" sz="2400" dirty="0" err="1"/>
              <a:t>Juristic</a:t>
            </a:r>
            <a:r>
              <a:rPr lang="hu-HU" sz="2400" dirty="0"/>
              <a:t> </a:t>
            </a:r>
            <a:r>
              <a:rPr lang="hu-HU" sz="2400" dirty="0" err="1"/>
              <a:t>bias</a:t>
            </a:r>
            <a:r>
              <a:rPr lang="hu-HU" sz="2400" dirty="0"/>
              <a:t>’)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1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perspectives and audience</a:t>
            </a:r>
            <a:r>
              <a:rPr lang="hu-HU" dirty="0"/>
              <a:t>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19122001"/>
              </p:ext>
            </p:extLst>
          </p:nvPr>
        </p:nvGraphicFramePr>
        <p:xfrm>
          <a:off x="2257063" y="1967702"/>
          <a:ext cx="7836061" cy="4791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5312779" y="3703906"/>
            <a:ext cx="142368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dirty="0"/>
              <a:t>Professional </a:t>
            </a:r>
            <a:r>
              <a:rPr lang="hu-HU" sz="1700" dirty="0" err="1"/>
              <a:t>court</a:t>
            </a:r>
            <a:r>
              <a:rPr lang="hu-HU" sz="1700" dirty="0"/>
              <a:t> </a:t>
            </a:r>
            <a:r>
              <a:rPr lang="hu-HU" sz="1700" dirty="0" err="1"/>
              <a:t>users</a:t>
            </a:r>
            <a:r>
              <a:rPr lang="hu-HU" sz="1700" dirty="0"/>
              <a:t> (</a:t>
            </a:r>
            <a:r>
              <a:rPr lang="hu-HU" sz="1700" dirty="0" err="1"/>
              <a:t>attorneys</a:t>
            </a:r>
            <a:r>
              <a:rPr lang="hu-HU" sz="1700" dirty="0"/>
              <a:t>, </a:t>
            </a:r>
            <a:r>
              <a:rPr lang="hu-HU" sz="1700" dirty="0" err="1"/>
              <a:t>prosecutors</a:t>
            </a:r>
            <a:r>
              <a:rPr lang="hu-HU" sz="1700" dirty="0"/>
              <a:t> etc.)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465408" y="1747775"/>
            <a:ext cx="3402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Professional </a:t>
            </a:r>
            <a:r>
              <a:rPr lang="hu-HU" sz="2400" dirty="0" err="1"/>
              <a:t>correctness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6400780" y="172655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/>
              <a:t>Persuading</a:t>
            </a:r>
            <a:r>
              <a:rPr lang="hu-HU" sz="2400" dirty="0"/>
              <a:t> </a:t>
            </a:r>
            <a:r>
              <a:rPr lang="hu-HU" sz="2400" dirty="0" err="1"/>
              <a:t>force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6631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7999" y="1869546"/>
            <a:ext cx="11210524" cy="475117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justification must contain all the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relevant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(legal and factual)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circumstances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the case </a:t>
            </a:r>
          </a:p>
          <a:p>
            <a:pPr>
              <a:spcBef>
                <a:spcPts val="1800"/>
              </a:spcBef>
            </a:pPr>
            <a:r>
              <a:rPr lang="en-US" sz="2200" dirty="0"/>
              <a:t>The reasons must be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transparent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(all contested issue must be covered in the justification)</a:t>
            </a:r>
          </a:p>
          <a:p>
            <a:pPr>
              <a:spcBef>
                <a:spcPts val="180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presentation of reasons have to be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detailed and systematic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(conclusion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supportive arguments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endParaRPr lang="en-US" sz="22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justification must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reflect on the relevant legal arguments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presented by the </a:t>
            </a:r>
            <a:r>
              <a:rPr lang="en-US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parties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en-US" sz="2200" u="sng" dirty="0"/>
              <a:t>Rhetorical devices are allowed </a:t>
            </a:r>
            <a:r>
              <a:rPr lang="en-US" sz="2200" dirty="0"/>
              <a:t>in order to make the justification more </a:t>
            </a:r>
            <a:r>
              <a:rPr lang="en-US" sz="2200" u="sng" dirty="0"/>
              <a:t>comprehensible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minimal requirements of the written justification?</a:t>
            </a:r>
          </a:p>
        </p:txBody>
      </p:sp>
    </p:spTree>
    <p:extLst>
      <p:ext uri="{BB962C8B-B14F-4D97-AF65-F5344CB8AC3E}">
        <p14:creationId xmlns:p14="http://schemas.microsoft.com/office/powerpoint/2010/main" val="414924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257841"/>
            <a:ext cx="11210524" cy="48900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800" b="1" dirty="0"/>
          </a:p>
          <a:p>
            <a:pPr>
              <a:spcBef>
                <a:spcPts val="1800"/>
              </a:spcBef>
            </a:pPr>
            <a:r>
              <a:rPr lang="en-US" sz="2200" b="1" i="1" dirty="0"/>
              <a:t>Regular internal evaluation of judges </a:t>
            </a:r>
          </a:p>
          <a:p>
            <a:pPr lvl="1"/>
            <a:r>
              <a:rPr lang="en-US" sz="2200" dirty="0"/>
              <a:t>focus on quantitative indicators </a:t>
            </a:r>
          </a:p>
          <a:p>
            <a:pPr lvl="1"/>
            <a:r>
              <a:rPr lang="en-US" sz="2200" dirty="0"/>
              <a:t>special distorting factors (collegial bias, </a:t>
            </a:r>
            <a:r>
              <a:rPr lang="en-US" sz="2200" dirty="0" err="1"/>
              <a:t>organisational</a:t>
            </a:r>
            <a:r>
              <a:rPr lang="en-US" sz="2200" dirty="0"/>
              <a:t> interests etc.) [’dirty togetherness’] </a:t>
            </a:r>
            <a:r>
              <a:rPr lang="en-US" sz="2200" dirty="0">
                <a:sym typeface="Wingdings" panose="05000000000000000000" pitchFamily="2" charset="2"/>
              </a:rPr>
              <a:t> </a:t>
            </a:r>
            <a:r>
              <a:rPr lang="en-US" sz="2200" u="sng" dirty="0">
                <a:sym typeface="Wingdings" panose="05000000000000000000" pitchFamily="2" charset="2"/>
              </a:rPr>
              <a:t>not necessarily unbiased</a:t>
            </a:r>
            <a:endParaRPr lang="en-US" sz="2200" u="sng" dirty="0"/>
          </a:p>
          <a:p>
            <a:pPr>
              <a:spcBef>
                <a:spcPts val="1800"/>
              </a:spcBef>
            </a:pPr>
            <a:r>
              <a:rPr lang="en-US" sz="2200" b="1" i="1" dirty="0"/>
              <a:t>System of appeal</a:t>
            </a:r>
          </a:p>
          <a:p>
            <a:pPr lvl="1"/>
            <a:r>
              <a:rPr lang="en-US" sz="2200" dirty="0"/>
              <a:t>Designed to check the </a:t>
            </a:r>
            <a:r>
              <a:rPr lang="en-US" sz="2200" u="sng" dirty="0"/>
              <a:t>professional and not the argumentative </a:t>
            </a:r>
            <a:r>
              <a:rPr lang="en-US" sz="2200" dirty="0"/>
              <a:t>quality</a:t>
            </a:r>
          </a:p>
          <a:p>
            <a:pPr lvl="1"/>
            <a:r>
              <a:rPr lang="en-US" sz="2200" dirty="0"/>
              <a:t>Jargon and traditional construction of justification are appreciated by higher courts </a:t>
            </a:r>
          </a:p>
          <a:p>
            <a:r>
              <a:rPr lang="en-US" sz="2400" b="1" dirty="0"/>
              <a:t>Academic writings</a:t>
            </a:r>
          </a:p>
          <a:p>
            <a:pPr lvl="1"/>
            <a:r>
              <a:rPr lang="en-US" sz="2200" dirty="0"/>
              <a:t>Focusing on legal correctness</a:t>
            </a:r>
          </a:p>
          <a:p>
            <a:pPr lvl="1"/>
            <a:r>
              <a:rPr lang="en-US" sz="2200" dirty="0"/>
              <a:t>Only few judgements </a:t>
            </a:r>
            <a:r>
              <a:rPr lang="hu-HU" sz="2200" dirty="0" err="1"/>
              <a:t>can</a:t>
            </a:r>
            <a:r>
              <a:rPr lang="hu-HU" sz="2200" dirty="0"/>
              <a:t> be</a:t>
            </a:r>
            <a:r>
              <a:rPr lang="en-US" sz="2200" dirty="0"/>
              <a:t> evaluated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/>
              <a:t>=&gt;</a:t>
            </a:r>
            <a:r>
              <a:rPr lang="en-US" sz="2200" u="sng" dirty="0"/>
              <a:t>Need for independent </a:t>
            </a:r>
            <a:r>
              <a:rPr lang="en-US" sz="2200" dirty="0"/>
              <a:t>(and unbiased) control mechanisms</a:t>
            </a:r>
            <a:r>
              <a:rPr lang="hu-HU" sz="2200" dirty="0"/>
              <a:t> </a:t>
            </a:r>
            <a:r>
              <a:rPr lang="hu-HU" sz="2200" dirty="0" err="1"/>
              <a:t>on</a:t>
            </a:r>
            <a:r>
              <a:rPr lang="hu-HU" sz="2200" dirty="0"/>
              <a:t> </a:t>
            </a:r>
            <a:r>
              <a:rPr lang="hu-HU" sz="2200" dirty="0" err="1"/>
              <a:t>argumentative</a:t>
            </a:r>
            <a:r>
              <a:rPr lang="hu-HU" sz="2200" dirty="0"/>
              <a:t> </a:t>
            </a:r>
            <a:r>
              <a:rPr lang="hu-HU" sz="2200" dirty="0" err="1"/>
              <a:t>quality</a:t>
            </a:r>
            <a:endParaRPr lang="en-US" sz="22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are the traditional control mechanisms not sufficient?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123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ács">
  <a:themeElements>
    <a:clrScheme name="Rács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ács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ács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4386</TotalTime>
  <Words>1209</Words>
  <Application>Microsoft Macintosh PowerPoint</Application>
  <PresentationFormat>Widescreen</PresentationFormat>
  <Paragraphs>115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Franklin Gothic Medium</vt:lpstr>
      <vt:lpstr>Wingdings</vt:lpstr>
      <vt:lpstr>Wingdings 2</vt:lpstr>
      <vt:lpstr>Rács</vt:lpstr>
      <vt:lpstr>Measuring the quality of judicial reasoning?</vt:lpstr>
      <vt:lpstr>quality problems with judicial reasoning in Central and eastern European countries</vt:lpstr>
      <vt:lpstr>Theoretical background</vt:lpstr>
      <vt:lpstr>Can we control the quality of judicial reasoning by setting exact indicators? </vt:lpstr>
      <vt:lpstr>Preliminary remarks</vt:lpstr>
      <vt:lpstr>What do we mean by ‘quality’ in the context of judicial Reasoning? (The ’Juristic bias’) </vt:lpstr>
      <vt:lpstr>Quality perspectives and audiences</vt:lpstr>
      <vt:lpstr>What are the minimal requirements of the written justification?</vt:lpstr>
      <vt:lpstr>Why are the traditional control mechanisms not sufficient? </vt:lpstr>
      <vt:lpstr>What are the adequate methods of measuring the argumentative quality? </vt:lpstr>
      <vt:lpstr>Methods of measuring </vt:lpstr>
      <vt:lpstr>Counter-arguments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of judicial reasoning</dc:title>
  <dc:creator>Bencze Mátyás</dc:creator>
  <cp:lastModifiedBy>frohlijoh@gmail.com</cp:lastModifiedBy>
  <cp:revision>78</cp:revision>
  <dcterms:created xsi:type="dcterms:W3CDTF">2019-06-06T06:37:36Z</dcterms:created>
  <dcterms:modified xsi:type="dcterms:W3CDTF">2019-08-18T03:34:50Z</dcterms:modified>
</cp:coreProperties>
</file>