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324" r:id="rId3"/>
    <p:sldId id="257" r:id="rId4"/>
    <p:sldId id="258" r:id="rId5"/>
    <p:sldId id="259" r:id="rId6"/>
    <p:sldId id="260" r:id="rId7"/>
    <p:sldId id="261" r:id="rId8"/>
    <p:sldId id="262" r:id="rId9"/>
    <p:sldId id="313" r:id="rId10"/>
    <p:sldId id="315" r:id="rId11"/>
    <p:sldId id="317" r:id="rId12"/>
    <p:sldId id="319" r:id="rId13"/>
    <p:sldId id="302" r:id="rId14"/>
    <p:sldId id="303" r:id="rId15"/>
    <p:sldId id="311" r:id="rId16"/>
    <p:sldId id="329" r:id="rId17"/>
    <p:sldId id="325" r:id="rId18"/>
    <p:sldId id="312" r:id="rId19"/>
    <p:sldId id="321" r:id="rId20"/>
    <p:sldId id="322" r:id="rId21"/>
    <p:sldId id="32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950"/>
  </p:normalViewPr>
  <p:slideViewPr>
    <p:cSldViewPr snapToGrid="0" snapToObjects="1">
      <p:cViewPr varScale="1">
        <p:scale>
          <a:sx n="58" d="100"/>
          <a:sy n="58" d="100"/>
        </p:scale>
        <p:origin x="10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6E2A6AD-7F2A-A646-885E-157EBA62C563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27D35E6-F971-B745-8844-C1976EA4C35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AD-7F2A-A646-885E-157EBA62C563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35E6-F971-B745-8844-C1976EA4C3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AD-7F2A-A646-885E-157EBA62C563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35E6-F971-B745-8844-C1976EA4C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AD-7F2A-A646-885E-157EBA62C563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35E6-F971-B745-8844-C1976EA4C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6E2A6AD-7F2A-A646-885E-157EBA62C563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27D35E6-F971-B745-8844-C1976EA4C35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AD-7F2A-A646-885E-157EBA62C563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35E6-F971-B745-8844-C1976EA4C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s-ES_tradnl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F6E2A6AD-7F2A-A646-885E-157EBA62C563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27D35E6-F971-B745-8844-C1976EA4C3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s-ES_tradnl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AD-7F2A-A646-885E-157EBA62C563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35E6-F971-B745-8844-C1976EA4C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AD-7F2A-A646-885E-157EBA62C563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35E6-F971-B745-8844-C1976EA4C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AD-7F2A-A646-885E-157EBA62C563}" type="datetimeFigureOut">
              <a:rPr lang="en-US" smtClean="0"/>
              <a:t>9/9/19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35E6-F971-B745-8844-C1976EA4C35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AD-7F2A-A646-885E-157EBA62C563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35E6-F971-B745-8844-C1976EA4C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AD-7F2A-A646-885E-157EBA62C563}" type="datetimeFigureOut">
              <a:rPr lang="en-US" smtClean="0"/>
              <a:t>9/9/19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35E6-F971-B745-8844-C1976EA4C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AD-7F2A-A646-885E-157EBA62C563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35E6-F971-B745-8844-C1976EA4C3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E2A6AD-7F2A-A646-885E-157EBA62C563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7D35E6-F971-B745-8844-C1976EA4C3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ntiagobasabe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1278295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/>
            </a:br>
            <a:r>
              <a:rPr lang="en-US" sz="4000" b="1" dirty="0" err="1"/>
              <a:t>Calidad</a:t>
            </a:r>
            <a:r>
              <a:rPr lang="en-US" sz="4000" b="1" dirty="0"/>
              <a:t> de </a:t>
            </a:r>
            <a:r>
              <a:rPr lang="en-US" sz="4000" b="1" dirty="0" err="1"/>
              <a:t>las</a:t>
            </a:r>
            <a:r>
              <a:rPr lang="en-US" sz="4000" b="1" dirty="0"/>
              <a:t> </a:t>
            </a:r>
            <a:r>
              <a:rPr lang="en-US" sz="4000" b="1" dirty="0" err="1"/>
              <a:t>decisiones</a:t>
            </a:r>
            <a:r>
              <a:rPr lang="en-US" sz="4000" b="1" dirty="0"/>
              <a:t> </a:t>
            </a:r>
            <a:r>
              <a:rPr lang="en-US" sz="4000" b="1" dirty="0" err="1"/>
              <a:t>judiciales</a:t>
            </a:r>
            <a:r>
              <a:rPr lang="en-US" sz="4000" b="1" dirty="0"/>
              <a:t> en 11 </a:t>
            </a:r>
            <a:r>
              <a:rPr lang="en-US" sz="4000" b="1" dirty="0" err="1"/>
              <a:t>cortes</a:t>
            </a:r>
            <a:r>
              <a:rPr lang="en-US" sz="4000" b="1" dirty="0"/>
              <a:t> </a:t>
            </a:r>
            <a:r>
              <a:rPr lang="en-US" sz="4000" b="1" dirty="0" err="1"/>
              <a:t>supremas</a:t>
            </a:r>
            <a:r>
              <a:rPr lang="en-US" sz="4000" b="1" dirty="0"/>
              <a:t> de </a:t>
            </a:r>
            <a:r>
              <a:rPr lang="en-US" sz="4000" b="1" dirty="0" err="1"/>
              <a:t>América</a:t>
            </a:r>
            <a:r>
              <a:rPr lang="en-US" sz="4000" b="1" dirty="0"/>
              <a:t> Latina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28817"/>
            <a:ext cx="6461760" cy="1995421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     </a:t>
            </a:r>
            <a:endParaRPr lang="en-US" sz="4600" b="1" dirty="0">
              <a:latin typeface="Garamond"/>
              <a:cs typeface="Garamond"/>
            </a:endParaRPr>
          </a:p>
          <a:p>
            <a:endParaRPr lang="en-US" sz="4600" b="1" dirty="0">
              <a:latin typeface="Garamond"/>
              <a:cs typeface="Garamond"/>
            </a:endParaRPr>
          </a:p>
          <a:p>
            <a:r>
              <a:rPr lang="en-US" sz="4600" b="1" dirty="0">
                <a:latin typeface="Garamond"/>
                <a:cs typeface="Garamond"/>
              </a:rPr>
              <a:t>             Santiago Basabe Serrano</a:t>
            </a:r>
          </a:p>
          <a:p>
            <a:r>
              <a:rPr lang="en-US" sz="4600" b="1" dirty="0">
                <a:latin typeface="Garamond"/>
                <a:cs typeface="Garamond"/>
              </a:rPr>
              <a:t>          FLACSO Ecuador</a:t>
            </a:r>
          </a:p>
          <a:p>
            <a:r>
              <a:rPr lang="en-US" sz="4600" b="1" dirty="0">
                <a:latin typeface="Garamond"/>
                <a:cs typeface="Garamond"/>
                <a:hlinkClick r:id="rId2"/>
              </a:rPr>
              <a:t>www.santiagobasabe.com</a:t>
            </a:r>
            <a:endParaRPr lang="en-US" sz="4600" b="1" dirty="0">
              <a:latin typeface="Garamond"/>
              <a:cs typeface="Garamond"/>
            </a:endParaRPr>
          </a:p>
          <a:p>
            <a:endParaRPr lang="en-US" sz="4600" b="1" dirty="0"/>
          </a:p>
        </p:txBody>
      </p:sp>
    </p:spTree>
    <p:extLst>
      <p:ext uri="{BB962C8B-B14F-4D97-AF65-F5344CB8AC3E}">
        <p14:creationId xmlns:p14="http://schemas.microsoft.com/office/powerpoint/2010/main" val="138901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latin typeface="Garamond"/>
                <a:cs typeface="Garamond"/>
              </a:rPr>
              <a:t>Habilidad</a:t>
            </a:r>
            <a:r>
              <a:rPr lang="en-US" sz="3600" dirty="0">
                <a:latin typeface="Garamond"/>
                <a:cs typeface="Garamond"/>
              </a:rPr>
              <a:t> de los </a:t>
            </a:r>
            <a:r>
              <a:rPr lang="en-US" sz="3600" dirty="0" err="1">
                <a:latin typeface="Garamond"/>
                <a:cs typeface="Garamond"/>
              </a:rPr>
              <a:t>jueces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 err="1">
                <a:latin typeface="Garamond"/>
                <a:cs typeface="Garamond"/>
              </a:rPr>
              <a:t>para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 err="1">
                <a:latin typeface="Garamond"/>
                <a:cs typeface="Garamond"/>
              </a:rPr>
              <a:t>incluir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 err="1">
                <a:latin typeface="Garamond"/>
                <a:cs typeface="Garamond"/>
              </a:rPr>
              <a:t>jurisprudencia</a:t>
            </a:r>
            <a:r>
              <a:rPr lang="en-US" sz="3600" dirty="0">
                <a:latin typeface="Garamond"/>
                <a:cs typeface="Garamond"/>
              </a:rPr>
              <a:t> y </a:t>
            </a:r>
            <a:r>
              <a:rPr lang="en-US" sz="3600" dirty="0" err="1">
                <a:latin typeface="Garamond"/>
                <a:cs typeface="Garamond"/>
              </a:rPr>
              <a:t>doctrina</a:t>
            </a:r>
            <a:r>
              <a:rPr lang="en-US" sz="3600" dirty="0">
                <a:latin typeface="Garamond"/>
                <a:cs typeface="Garamond"/>
              </a:rPr>
              <a:t> (</a:t>
            </a:r>
            <a:r>
              <a:rPr lang="en-US" sz="3600" dirty="0" err="1">
                <a:latin typeface="Garamond"/>
                <a:cs typeface="Garamond"/>
              </a:rPr>
              <a:t>justificación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 err="1">
                <a:latin typeface="Garamond"/>
                <a:cs typeface="Garamond"/>
              </a:rPr>
              <a:t>externa</a:t>
            </a:r>
            <a:r>
              <a:rPr lang="en-US" sz="3600" dirty="0">
                <a:latin typeface="Garamond"/>
                <a:cs typeface="Garamond"/>
              </a:rPr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2527" b="-125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614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/>
                <a:cs typeface="Garamond"/>
              </a:rPr>
              <a:t>Index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314" r="33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309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Garamond"/>
                <a:cs typeface="Garamond"/>
              </a:rPr>
              <a:t>Jueces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 err="1">
                <a:latin typeface="Garamond"/>
                <a:cs typeface="Garamond"/>
              </a:rPr>
              <a:t>por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 err="1">
                <a:latin typeface="Garamond"/>
                <a:cs typeface="Garamond"/>
              </a:rPr>
              <a:t>país</a:t>
            </a:r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1335" r="-213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520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1091204"/>
          </a:xfrm>
        </p:spPr>
        <p:txBody>
          <a:bodyPr/>
          <a:lstStyle/>
          <a:p>
            <a:pPr algn="ctr"/>
            <a:r>
              <a:rPr lang="en-US" sz="3600" dirty="0">
                <a:latin typeface="Garamond"/>
                <a:cs typeface="Garamond"/>
              </a:rPr>
              <a:t>Los 10 </a:t>
            </a:r>
            <a:r>
              <a:rPr lang="en-US" sz="3600" dirty="0" err="1">
                <a:latin typeface="Garamond"/>
                <a:cs typeface="Garamond"/>
              </a:rPr>
              <a:t>mejores</a:t>
            </a:r>
            <a:r>
              <a:rPr lang="is-IS" sz="3600" dirty="0">
                <a:latin typeface="Garamond"/>
                <a:cs typeface="Garamond"/>
              </a:rPr>
              <a:t>…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805593"/>
              </p:ext>
            </p:extLst>
          </p:nvPr>
        </p:nvGraphicFramePr>
        <p:xfrm>
          <a:off x="699247" y="2374900"/>
          <a:ext cx="7540996" cy="375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3" imgW="2857500" imgH="2108200" progId="Excel.Sheet.12">
                  <p:embed/>
                </p:oleObj>
              </mc:Choice>
              <mc:Fallback>
                <p:oleObj name="Worksheet" r:id="rId3" imgW="2857500" imgH="210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9247" y="2374900"/>
                        <a:ext cx="7540996" cy="375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6189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1091203"/>
          </a:xfrm>
        </p:spPr>
        <p:txBody>
          <a:bodyPr/>
          <a:lstStyle/>
          <a:p>
            <a:pPr algn="ctr"/>
            <a:r>
              <a:rPr lang="en-US" sz="3600" dirty="0">
                <a:latin typeface="Garamond"/>
                <a:cs typeface="Garamond"/>
              </a:rPr>
              <a:t> Los10 </a:t>
            </a:r>
            <a:r>
              <a:rPr lang="en-US" sz="3600" dirty="0" err="1">
                <a:latin typeface="Garamond"/>
                <a:cs typeface="Garamond"/>
              </a:rPr>
              <a:t>peores</a:t>
            </a:r>
            <a:r>
              <a:rPr lang="is-IS" sz="3600" dirty="0">
                <a:latin typeface="Garamond"/>
                <a:cs typeface="Garamond"/>
              </a:rPr>
              <a:t>…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894583"/>
              </p:ext>
            </p:extLst>
          </p:nvPr>
        </p:nvGraphicFramePr>
        <p:xfrm>
          <a:off x="699247" y="2248346"/>
          <a:ext cx="7642015" cy="3877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Worksheet" r:id="rId3" imgW="2857500" imgH="1917700" progId="Excel.Sheet.12">
                  <p:embed/>
                </p:oleObj>
              </mc:Choice>
              <mc:Fallback>
                <p:oleObj name="Worksheet" r:id="rId3" imgW="2857500" imgH="191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9247" y="2248346"/>
                        <a:ext cx="7642015" cy="3877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40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7954081" cy="1077093"/>
          </a:xfrm>
        </p:spPr>
        <p:txBody>
          <a:bodyPr/>
          <a:lstStyle/>
          <a:p>
            <a:r>
              <a:rPr lang="en-US" dirty="0">
                <a:latin typeface="Garamond"/>
                <a:cs typeface="Garamond"/>
              </a:rPr>
              <a:t>Uruguay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843126"/>
              </p:ext>
            </p:extLst>
          </p:nvPr>
        </p:nvGraphicFramePr>
        <p:xfrm>
          <a:off x="457200" y="1451950"/>
          <a:ext cx="8229600" cy="518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Document" r:id="rId3" imgW="5372100" imgH="5295900" progId="Word.Document.12">
                  <p:embed/>
                </p:oleObj>
              </mc:Choice>
              <mc:Fallback>
                <p:oleObj name="Document" r:id="rId3" imgW="5372100" imgH="529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451950"/>
                        <a:ext cx="8229600" cy="518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963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Metodología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Dos </a:t>
            </a:r>
            <a:r>
              <a:rPr lang="en-US" dirty="0" err="1"/>
              <a:t>modelos</a:t>
            </a:r>
            <a:r>
              <a:rPr lang="en-US" dirty="0"/>
              <a:t> OLS</a:t>
            </a:r>
          </a:p>
          <a:p>
            <a:r>
              <a:rPr lang="en-US" dirty="0"/>
              <a:t>Pooled panel regression model (all variables)</a:t>
            </a:r>
          </a:p>
          <a:p>
            <a:r>
              <a:rPr lang="en-US" dirty="0"/>
              <a:t>Country fixed effect model</a:t>
            </a:r>
          </a:p>
          <a:p>
            <a:r>
              <a:rPr lang="en-US" dirty="0"/>
              <a:t>N= 152</a:t>
            </a:r>
          </a:p>
          <a:p>
            <a:r>
              <a:rPr lang="en-US" dirty="0" err="1"/>
              <a:t>Medición</a:t>
            </a:r>
            <a:r>
              <a:rPr lang="en-US" dirty="0"/>
              <a:t> a 2011 (t-1)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79538"/>
          </a:xfrm>
        </p:spPr>
        <p:txBody>
          <a:bodyPr/>
          <a:lstStyle/>
          <a:p>
            <a:r>
              <a:rPr lang="en-US" dirty="0" err="1"/>
              <a:t>Explicación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Academic background (main hypothesis)</a:t>
            </a:r>
          </a:p>
          <a:p>
            <a:r>
              <a:rPr lang="en-US" dirty="0"/>
              <a:t>Professional experience</a:t>
            </a:r>
          </a:p>
          <a:p>
            <a:r>
              <a:rPr lang="en-US" dirty="0"/>
              <a:t>Judicial experience</a:t>
            </a:r>
          </a:p>
          <a:p>
            <a:r>
              <a:rPr lang="en-US" dirty="0"/>
              <a:t>Judges legal socialization</a:t>
            </a:r>
          </a:p>
          <a:p>
            <a:r>
              <a:rPr lang="en-US" dirty="0"/>
              <a:t>Salaries</a:t>
            </a:r>
          </a:p>
          <a:p>
            <a:r>
              <a:rPr lang="en-US" dirty="0"/>
              <a:t>Workload</a:t>
            </a:r>
          </a:p>
          <a:p>
            <a:r>
              <a:rPr lang="en-US" dirty="0"/>
              <a:t>Judicial independence</a:t>
            </a:r>
          </a:p>
          <a:p>
            <a:r>
              <a:rPr lang="en-US" dirty="0"/>
              <a:t>Court specialization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10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234698"/>
            <a:ext cx="7756263" cy="911178"/>
          </a:xfrm>
        </p:spPr>
        <p:txBody>
          <a:bodyPr/>
          <a:lstStyle/>
          <a:p>
            <a:r>
              <a:rPr lang="en-US" dirty="0" err="1">
                <a:latin typeface="Garamond"/>
                <a:cs typeface="Garamond"/>
              </a:rPr>
              <a:t>Resultados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339921"/>
              </p:ext>
            </p:extLst>
          </p:nvPr>
        </p:nvGraphicFramePr>
        <p:xfrm>
          <a:off x="457200" y="1397000"/>
          <a:ext cx="8229600" cy="5133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Document" r:id="rId3" imgW="5270500" imgH="7124700" progId="Word.Document.12">
                  <p:embed/>
                </p:oleObj>
              </mc:Choice>
              <mc:Fallback>
                <p:oleObj name="Document" r:id="rId3" imgW="5270500" imgH="7124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397000"/>
                        <a:ext cx="8229600" cy="5133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108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950093"/>
          </a:xfrm>
        </p:spPr>
        <p:txBody>
          <a:bodyPr/>
          <a:lstStyle/>
          <a:p>
            <a:r>
              <a:rPr lang="en-US" dirty="0" err="1">
                <a:latin typeface="Garamond"/>
                <a:cs typeface="Garamond"/>
              </a:rPr>
              <a:t>Desafíos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>
                <a:latin typeface="Garamond"/>
                <a:cs typeface="Garamond"/>
              </a:rPr>
              <a:t>Incidencia</a:t>
            </a:r>
            <a:r>
              <a:rPr lang="en-US" sz="2800" dirty="0">
                <a:latin typeface="Garamond"/>
                <a:cs typeface="Garamond"/>
              </a:rPr>
              <a:t> de </a:t>
            </a:r>
            <a:r>
              <a:rPr lang="en-US" sz="2800" dirty="0" err="1">
                <a:latin typeface="Garamond"/>
                <a:cs typeface="Garamond"/>
              </a:rPr>
              <a:t>medios</a:t>
            </a:r>
            <a:r>
              <a:rPr lang="en-US" sz="2800" dirty="0">
                <a:latin typeface="Garamond"/>
                <a:cs typeface="Garamond"/>
              </a:rPr>
              <a:t> de </a:t>
            </a:r>
            <a:r>
              <a:rPr lang="en-US" sz="2800" dirty="0" err="1">
                <a:latin typeface="Garamond"/>
                <a:cs typeface="Garamond"/>
              </a:rPr>
              <a:t>comunicación</a:t>
            </a:r>
            <a:r>
              <a:rPr lang="en-US" sz="2800" dirty="0">
                <a:latin typeface="Garamond"/>
                <a:cs typeface="Garamond"/>
              </a:rPr>
              <a:t> en </a:t>
            </a:r>
            <a:r>
              <a:rPr lang="en-US" sz="2800" dirty="0" err="1">
                <a:latin typeface="Garamond"/>
                <a:cs typeface="Garamond"/>
              </a:rPr>
              <a:t>decisiones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judiciales</a:t>
            </a:r>
            <a:r>
              <a:rPr lang="en-US" sz="2800" dirty="0">
                <a:latin typeface="Garamond"/>
                <a:cs typeface="Garamond"/>
              </a:rPr>
              <a:t>.</a:t>
            </a:r>
          </a:p>
          <a:p>
            <a:r>
              <a:rPr lang="en-US" sz="2800" dirty="0" err="1">
                <a:latin typeface="Garamond"/>
                <a:cs typeface="Garamond"/>
              </a:rPr>
              <a:t>Incidencia</a:t>
            </a:r>
            <a:r>
              <a:rPr lang="en-US" sz="2800" dirty="0">
                <a:latin typeface="Garamond"/>
                <a:cs typeface="Garamond"/>
              </a:rPr>
              <a:t> de </a:t>
            </a:r>
            <a:r>
              <a:rPr lang="en-US" sz="2800" dirty="0" err="1">
                <a:latin typeface="Garamond"/>
                <a:cs typeface="Garamond"/>
              </a:rPr>
              <a:t>grupos</a:t>
            </a:r>
            <a:r>
              <a:rPr lang="en-US" sz="2800" dirty="0">
                <a:latin typeface="Garamond"/>
                <a:cs typeface="Garamond"/>
              </a:rPr>
              <a:t> de </a:t>
            </a:r>
            <a:r>
              <a:rPr lang="en-US" sz="2800" dirty="0" err="1">
                <a:latin typeface="Garamond"/>
                <a:cs typeface="Garamond"/>
              </a:rPr>
              <a:t>presión</a:t>
            </a:r>
            <a:r>
              <a:rPr lang="en-US" sz="2800" dirty="0">
                <a:latin typeface="Garamond"/>
                <a:cs typeface="Garamond"/>
              </a:rPr>
              <a:t> en </a:t>
            </a:r>
            <a:r>
              <a:rPr lang="en-US" sz="2800" dirty="0" err="1">
                <a:latin typeface="Garamond"/>
                <a:cs typeface="Garamond"/>
              </a:rPr>
              <a:t>decisiones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judiciales</a:t>
            </a:r>
            <a:r>
              <a:rPr lang="en-US" sz="2800" dirty="0">
                <a:latin typeface="Garamond"/>
                <a:cs typeface="Garamond"/>
              </a:rPr>
              <a:t>.</a:t>
            </a:r>
          </a:p>
          <a:p>
            <a:r>
              <a:rPr lang="en-US" sz="2800" dirty="0" err="1">
                <a:latin typeface="Garamond"/>
                <a:cs typeface="Garamond"/>
              </a:rPr>
              <a:t>Corrupción</a:t>
            </a:r>
            <a:r>
              <a:rPr lang="en-US" sz="2800" dirty="0">
                <a:latin typeface="Garamond"/>
                <a:cs typeface="Garamond"/>
              </a:rPr>
              <a:t> judicial.</a:t>
            </a:r>
          </a:p>
          <a:p>
            <a:r>
              <a:rPr lang="en-US" sz="2800" dirty="0" err="1">
                <a:latin typeface="Garamond"/>
                <a:cs typeface="Garamond"/>
              </a:rPr>
              <a:t>Análisis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endógeno</a:t>
            </a:r>
            <a:r>
              <a:rPr lang="en-US" sz="2800" dirty="0">
                <a:latin typeface="Garamond"/>
                <a:cs typeface="Garamond"/>
              </a:rPr>
              <a:t> de </a:t>
            </a:r>
            <a:r>
              <a:rPr lang="en-US" sz="2800" dirty="0" err="1">
                <a:latin typeface="Garamond"/>
                <a:cs typeface="Garamond"/>
              </a:rPr>
              <a:t>las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cortes</a:t>
            </a:r>
            <a:r>
              <a:rPr lang="en-US" sz="2800" dirty="0">
                <a:latin typeface="Garamond"/>
                <a:cs typeface="Garamond"/>
              </a:rPr>
              <a:t>.</a:t>
            </a:r>
          </a:p>
          <a:p>
            <a:r>
              <a:rPr lang="en-US" sz="2800" dirty="0" err="1">
                <a:latin typeface="Garamond"/>
                <a:cs typeface="Garamond"/>
              </a:rPr>
              <a:t>Voto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sincero</a:t>
            </a:r>
            <a:r>
              <a:rPr lang="en-US" sz="2800" dirty="0">
                <a:latin typeface="Garamond"/>
                <a:cs typeface="Garamond"/>
              </a:rPr>
              <a:t> vs. </a:t>
            </a:r>
            <a:r>
              <a:rPr lang="en-US" sz="2800" dirty="0" err="1">
                <a:latin typeface="Garamond"/>
                <a:cs typeface="Garamond"/>
              </a:rPr>
              <a:t>sofisticado</a:t>
            </a:r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14946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3849" b="3849"/>
          <a:stretch>
            <a:fillRect/>
          </a:stretch>
        </p:blipFill>
        <p:spPr>
          <a:xfrm>
            <a:off x="98778" y="197556"/>
            <a:ext cx="9045221" cy="6519333"/>
          </a:xfrm>
        </p:spPr>
      </p:pic>
    </p:spTree>
    <p:extLst>
      <p:ext uri="{BB962C8B-B14F-4D97-AF65-F5344CB8AC3E}">
        <p14:creationId xmlns:p14="http://schemas.microsoft.com/office/powerpoint/2010/main" val="3343834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964204"/>
          </a:xfrm>
        </p:spPr>
        <p:txBody>
          <a:bodyPr/>
          <a:lstStyle/>
          <a:p>
            <a:r>
              <a:rPr lang="en-US" dirty="0" err="1">
                <a:latin typeface="Garamond"/>
                <a:cs typeface="Garamond"/>
              </a:rPr>
              <a:t>Desafíos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aramond"/>
                <a:cs typeface="Garamond"/>
              </a:rPr>
              <a:t>Carreras ex ante y ex post de </a:t>
            </a:r>
            <a:r>
              <a:rPr lang="en-US" sz="2800" dirty="0" err="1">
                <a:latin typeface="Garamond"/>
                <a:cs typeface="Garamond"/>
              </a:rPr>
              <a:t>jueces</a:t>
            </a:r>
            <a:r>
              <a:rPr lang="en-US" sz="2800" dirty="0">
                <a:latin typeface="Garamond"/>
                <a:cs typeface="Garamond"/>
              </a:rPr>
              <a:t>.</a:t>
            </a:r>
          </a:p>
          <a:p>
            <a:r>
              <a:rPr lang="en-US" sz="2800" dirty="0" err="1">
                <a:latin typeface="Garamond"/>
                <a:cs typeface="Garamond"/>
              </a:rPr>
              <a:t>Afectación</a:t>
            </a:r>
            <a:r>
              <a:rPr lang="en-US" sz="2800" dirty="0">
                <a:latin typeface="Garamond"/>
                <a:cs typeface="Garamond"/>
              </a:rPr>
              <a:t> e </a:t>
            </a:r>
            <a:r>
              <a:rPr lang="en-US" sz="2800" dirty="0" err="1">
                <a:latin typeface="Garamond"/>
                <a:cs typeface="Garamond"/>
              </a:rPr>
              <a:t>implementación</a:t>
            </a:r>
            <a:r>
              <a:rPr lang="en-US" sz="2800" dirty="0">
                <a:latin typeface="Garamond"/>
                <a:cs typeface="Garamond"/>
              </a:rPr>
              <a:t> del </a:t>
            </a:r>
            <a:r>
              <a:rPr lang="en-US" sz="2800" dirty="0" err="1">
                <a:latin typeface="Garamond"/>
                <a:cs typeface="Garamond"/>
              </a:rPr>
              <a:t>fallo</a:t>
            </a:r>
            <a:r>
              <a:rPr lang="en-US" sz="2800" dirty="0">
                <a:latin typeface="Garamond"/>
                <a:cs typeface="Garamond"/>
              </a:rPr>
              <a:t> en la </a:t>
            </a:r>
            <a:r>
              <a:rPr lang="en-US" sz="2800" dirty="0" err="1">
                <a:latin typeface="Garamond"/>
                <a:cs typeface="Garamond"/>
              </a:rPr>
              <a:t>sociedad</a:t>
            </a:r>
            <a:r>
              <a:rPr lang="en-US" sz="2800" dirty="0">
                <a:latin typeface="Garamond"/>
                <a:cs typeface="Garamond"/>
              </a:rPr>
              <a:t>.</a:t>
            </a:r>
          </a:p>
          <a:p>
            <a:r>
              <a:rPr lang="en-US" sz="2800" dirty="0">
                <a:latin typeface="Garamond"/>
                <a:cs typeface="Garamond"/>
              </a:rPr>
              <a:t>Los </a:t>
            </a:r>
            <a:r>
              <a:rPr lang="en-US" sz="2800" dirty="0" err="1">
                <a:latin typeface="Garamond"/>
                <a:cs typeface="Garamond"/>
              </a:rPr>
              <a:t>objetivos</a:t>
            </a:r>
            <a:r>
              <a:rPr lang="en-US" sz="2800" dirty="0">
                <a:latin typeface="Garamond"/>
                <a:cs typeface="Garamond"/>
              </a:rPr>
              <a:t> del </a:t>
            </a:r>
            <a:r>
              <a:rPr lang="en-US" sz="2800" dirty="0" err="1">
                <a:latin typeface="Garamond"/>
                <a:cs typeface="Garamond"/>
              </a:rPr>
              <a:t>juez</a:t>
            </a:r>
            <a:r>
              <a:rPr lang="en-US" sz="2800" dirty="0">
                <a:latin typeface="Garamond"/>
                <a:cs typeface="Garamond"/>
              </a:rPr>
              <a:t>.</a:t>
            </a:r>
          </a:p>
          <a:p>
            <a:r>
              <a:rPr lang="en-US" sz="2800" dirty="0" err="1">
                <a:latin typeface="Garamond"/>
                <a:cs typeface="Garamond"/>
              </a:rPr>
              <a:t>Voto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disidente</a:t>
            </a:r>
            <a:r>
              <a:rPr lang="en-US" sz="2800" dirty="0">
                <a:latin typeface="Garamond"/>
                <a:cs typeface="Garamond"/>
              </a:rPr>
              <a:t>.</a:t>
            </a:r>
          </a:p>
          <a:p>
            <a:r>
              <a:rPr lang="en-US" sz="2800" dirty="0" err="1">
                <a:latin typeface="Garamond"/>
                <a:cs typeface="Garamond"/>
              </a:rPr>
              <a:t>Mujeres</a:t>
            </a:r>
            <a:r>
              <a:rPr lang="en-US" sz="2800" dirty="0">
                <a:latin typeface="Garamond"/>
                <a:cs typeface="Garamond"/>
              </a:rPr>
              <a:t> en el </a:t>
            </a:r>
            <a:r>
              <a:rPr lang="en-US" sz="2800" dirty="0" err="1">
                <a:latin typeface="Garamond"/>
                <a:cs typeface="Garamond"/>
              </a:rPr>
              <a:t>Poder</a:t>
            </a:r>
            <a:r>
              <a:rPr lang="en-US" sz="2800" dirty="0">
                <a:latin typeface="Garamond"/>
                <a:cs typeface="Garamond"/>
              </a:rPr>
              <a:t> Judicial.</a:t>
            </a:r>
          </a:p>
          <a:p>
            <a:r>
              <a:rPr lang="en-US" sz="2800" dirty="0">
                <a:latin typeface="Garamond"/>
                <a:cs typeface="Garamond"/>
              </a:rPr>
              <a:t>Amicus curiae y </a:t>
            </a:r>
            <a:r>
              <a:rPr lang="en-US" sz="2800" dirty="0" err="1">
                <a:latin typeface="Garamond"/>
                <a:cs typeface="Garamond"/>
              </a:rPr>
              <a:t>otros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actores</a:t>
            </a:r>
            <a:r>
              <a:rPr lang="en-US" sz="2800" dirty="0">
                <a:latin typeface="Garamond"/>
                <a:cs typeface="Garamond"/>
              </a:rPr>
              <a:t>: </a:t>
            </a:r>
            <a:r>
              <a:rPr lang="en-US" sz="2800" dirty="0" err="1">
                <a:latin typeface="Garamond"/>
                <a:cs typeface="Garamond"/>
              </a:rPr>
              <a:t>abogados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 err="1">
                <a:latin typeface="Garamond"/>
                <a:cs typeface="Garamond"/>
              </a:rPr>
              <a:t>defensores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públicos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 err="1">
                <a:latin typeface="Garamond"/>
                <a:cs typeface="Garamond"/>
              </a:rPr>
              <a:t>fiscales</a:t>
            </a:r>
            <a:r>
              <a:rPr lang="en-US" sz="2800" dirty="0">
                <a:latin typeface="Garamond"/>
                <a:cs typeface="Garamond"/>
              </a:rPr>
              <a:t>, Ombudsman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00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950093"/>
          </a:xfrm>
        </p:spPr>
        <p:txBody>
          <a:bodyPr/>
          <a:lstStyle/>
          <a:p>
            <a:r>
              <a:rPr lang="en-US" dirty="0" err="1">
                <a:latin typeface="Garamond"/>
                <a:cs typeface="Garamond"/>
              </a:rPr>
              <a:t>Desafíos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Garamond"/>
                <a:cs typeface="Garamond"/>
              </a:rPr>
              <a:t>Las </a:t>
            </a:r>
            <a:r>
              <a:rPr lang="en-US" sz="2800" dirty="0" err="1">
                <a:latin typeface="Garamond"/>
                <a:cs typeface="Garamond"/>
              </a:rPr>
              <a:t>cortes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intermedias</a:t>
            </a:r>
            <a:r>
              <a:rPr lang="en-US" sz="2800" dirty="0">
                <a:latin typeface="Garamond"/>
                <a:cs typeface="Garamond"/>
              </a:rPr>
              <a:t> e </a:t>
            </a:r>
            <a:r>
              <a:rPr lang="en-US" sz="2800" dirty="0" err="1">
                <a:latin typeface="Garamond"/>
                <a:cs typeface="Garamond"/>
              </a:rPr>
              <a:t>inferiores</a:t>
            </a:r>
            <a:r>
              <a:rPr lang="en-US" sz="2800" dirty="0">
                <a:latin typeface="Garamond"/>
                <a:cs typeface="Garamond"/>
              </a:rPr>
              <a:t>: los </a:t>
            </a:r>
            <a:r>
              <a:rPr lang="en-US" sz="2800" dirty="0" err="1">
                <a:latin typeface="Garamond"/>
                <a:cs typeface="Garamond"/>
              </a:rPr>
              <a:t>espacios</a:t>
            </a:r>
            <a:r>
              <a:rPr lang="en-US" sz="2800" dirty="0">
                <a:latin typeface="Garamond"/>
                <a:cs typeface="Garamond"/>
              </a:rPr>
              <a:t> de real </a:t>
            </a:r>
            <a:r>
              <a:rPr lang="en-US" sz="2800" dirty="0" err="1">
                <a:latin typeface="Garamond"/>
                <a:cs typeface="Garamond"/>
              </a:rPr>
              <a:t>incidencia</a:t>
            </a:r>
            <a:r>
              <a:rPr lang="en-US" sz="2800" dirty="0">
                <a:latin typeface="Garamond"/>
                <a:cs typeface="Garamond"/>
              </a:rPr>
              <a:t>.</a:t>
            </a:r>
          </a:p>
          <a:p>
            <a:r>
              <a:rPr lang="en-US" sz="2800" dirty="0" err="1">
                <a:latin typeface="Garamond"/>
                <a:cs typeface="Garamond"/>
              </a:rPr>
              <a:t>Más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evidencia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empírica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 err="1">
                <a:latin typeface="Garamond"/>
                <a:cs typeface="Garamond"/>
              </a:rPr>
              <a:t>más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análisis</a:t>
            </a:r>
            <a:r>
              <a:rPr lang="en-US" sz="2800" dirty="0">
                <a:latin typeface="Garamond"/>
                <a:cs typeface="Garamond"/>
              </a:rPr>
              <a:t> de </a:t>
            </a:r>
            <a:r>
              <a:rPr lang="en-US" sz="2800" dirty="0" err="1">
                <a:latin typeface="Garamond"/>
                <a:cs typeface="Garamond"/>
              </a:rPr>
              <a:t>contenido</a:t>
            </a:r>
            <a:r>
              <a:rPr lang="en-US" sz="2800" dirty="0">
                <a:latin typeface="Garamond"/>
                <a:cs typeface="Garamond"/>
              </a:rPr>
              <a:t>. </a:t>
            </a:r>
          </a:p>
          <a:p>
            <a:r>
              <a:rPr lang="en-US" sz="2800" dirty="0" err="1">
                <a:latin typeface="Garamond"/>
                <a:cs typeface="Garamond"/>
              </a:rPr>
              <a:t>Más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análisis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interdisciplinario</a:t>
            </a:r>
            <a:r>
              <a:rPr lang="en-US" sz="2800" dirty="0">
                <a:latin typeface="Garamond"/>
                <a:cs typeface="Garamond"/>
              </a:rPr>
              <a:t> (</a:t>
            </a:r>
            <a:r>
              <a:rPr lang="en-US" sz="2800" i="1" dirty="0">
                <a:latin typeface="Garamond"/>
                <a:cs typeface="Garamond"/>
              </a:rPr>
              <a:t>Empirical Legal Studies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  <a:p>
            <a:r>
              <a:rPr lang="en-US" sz="2800" dirty="0" err="1">
                <a:latin typeface="Garamond"/>
                <a:cs typeface="Garamond"/>
              </a:rPr>
              <a:t>Más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países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 err="1">
                <a:latin typeface="Garamond"/>
                <a:cs typeface="Garamond"/>
              </a:rPr>
              <a:t>más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comparación</a:t>
            </a:r>
            <a:r>
              <a:rPr lang="en-US" sz="2800" dirty="0">
                <a:latin typeface="Garamond"/>
                <a:cs typeface="Garamon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954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err="1">
                <a:latin typeface="Garamond"/>
                <a:cs typeface="Garamond"/>
              </a:rPr>
              <a:t>Preguntas</a:t>
            </a:r>
            <a:r>
              <a:rPr lang="en-US" sz="4800" b="1" dirty="0">
                <a:latin typeface="Garamond"/>
                <a:cs typeface="Garamond"/>
              </a:rPr>
              <a:t> de </a:t>
            </a:r>
            <a:r>
              <a:rPr lang="en-US" sz="4800" b="1" dirty="0" err="1">
                <a:latin typeface="Garamond"/>
                <a:cs typeface="Garamond"/>
              </a:rPr>
              <a:t>investigación</a:t>
            </a:r>
            <a:endParaRPr lang="en-US" sz="4800" b="1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3200" dirty="0">
                <a:latin typeface="Garamond"/>
                <a:cs typeface="Garamond"/>
              </a:rPr>
              <a:t>¿</a:t>
            </a:r>
            <a:r>
              <a:rPr lang="en-US" sz="3200" dirty="0" err="1">
                <a:latin typeface="Garamond"/>
                <a:cs typeface="Garamond"/>
              </a:rPr>
              <a:t>Cómo</a:t>
            </a:r>
            <a:r>
              <a:rPr lang="en-US" sz="3200" dirty="0">
                <a:latin typeface="Garamond"/>
                <a:cs typeface="Garamond"/>
              </a:rPr>
              <a:t> se </a:t>
            </a:r>
            <a:r>
              <a:rPr lang="en-US" sz="3200" dirty="0" err="1">
                <a:latin typeface="Garamond"/>
                <a:cs typeface="Garamond"/>
              </a:rPr>
              <a:t>evalúa</a:t>
            </a:r>
            <a:r>
              <a:rPr lang="en-US" sz="3200" dirty="0">
                <a:latin typeface="Garamond"/>
                <a:cs typeface="Garamond"/>
              </a:rPr>
              <a:t> la </a:t>
            </a:r>
            <a:r>
              <a:rPr lang="en-US" sz="3200" dirty="0" err="1">
                <a:latin typeface="Garamond"/>
                <a:cs typeface="Garamond"/>
              </a:rPr>
              <a:t>calidad</a:t>
            </a:r>
            <a:r>
              <a:rPr lang="en-US" sz="3200" dirty="0">
                <a:latin typeface="Garamond"/>
                <a:cs typeface="Garamond"/>
              </a:rPr>
              <a:t> de </a:t>
            </a:r>
            <a:r>
              <a:rPr lang="en-US" sz="3200" dirty="0" err="1">
                <a:latin typeface="Garamond"/>
                <a:cs typeface="Garamond"/>
              </a:rPr>
              <a:t>las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decisiones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judiciales</a:t>
            </a:r>
            <a:r>
              <a:rPr lang="en-US" sz="3200" dirty="0">
                <a:latin typeface="Garamond"/>
                <a:cs typeface="Garamond"/>
              </a:rPr>
              <a:t>?</a:t>
            </a:r>
          </a:p>
          <a:p>
            <a:endParaRPr lang="en-US" sz="3200" dirty="0">
              <a:latin typeface="Garamond"/>
              <a:cs typeface="Garamond"/>
            </a:endParaRPr>
          </a:p>
          <a:p>
            <a:endParaRPr lang="en-US" sz="3200" dirty="0">
              <a:latin typeface="Garamond"/>
              <a:cs typeface="Garamond"/>
            </a:endParaRPr>
          </a:p>
          <a:p>
            <a:r>
              <a:rPr lang="en-US" sz="3200" dirty="0">
                <a:latin typeface="Garamond"/>
                <a:cs typeface="Garamond"/>
              </a:rPr>
              <a:t>¿</a:t>
            </a:r>
            <a:r>
              <a:rPr lang="en-US" sz="3200" dirty="0" err="1">
                <a:latin typeface="Garamond"/>
                <a:cs typeface="Garamond"/>
              </a:rPr>
              <a:t>Qué</a:t>
            </a:r>
            <a:r>
              <a:rPr lang="en-US" sz="3200" dirty="0">
                <a:latin typeface="Garamond"/>
                <a:cs typeface="Garamond"/>
              </a:rPr>
              <a:t> variables </a:t>
            </a:r>
            <a:r>
              <a:rPr lang="en-US" sz="3200" dirty="0" err="1">
                <a:latin typeface="Garamond"/>
                <a:cs typeface="Garamond"/>
              </a:rPr>
              <a:t>explican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diferentes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grados</a:t>
            </a:r>
            <a:r>
              <a:rPr lang="en-US" sz="3200" dirty="0">
                <a:latin typeface="Garamond"/>
                <a:cs typeface="Garamond"/>
              </a:rPr>
              <a:t> en la </a:t>
            </a:r>
            <a:r>
              <a:rPr lang="en-US" sz="3200" dirty="0" err="1">
                <a:latin typeface="Garamond"/>
                <a:cs typeface="Garamond"/>
              </a:rPr>
              <a:t>calidad</a:t>
            </a:r>
            <a:r>
              <a:rPr lang="en-US" sz="3200" dirty="0">
                <a:latin typeface="Garamond"/>
                <a:cs typeface="Garamond"/>
              </a:rPr>
              <a:t> de </a:t>
            </a:r>
            <a:r>
              <a:rPr lang="en-US" sz="3200" dirty="0" err="1">
                <a:latin typeface="Garamond"/>
                <a:cs typeface="Garamond"/>
              </a:rPr>
              <a:t>las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decisiones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judiciales</a:t>
            </a:r>
            <a:r>
              <a:rPr lang="en-US" sz="3200" dirty="0">
                <a:latin typeface="Garamond"/>
                <a:cs typeface="Garamon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105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Garamond"/>
                <a:cs typeface="Garamond"/>
              </a:rPr>
              <a:t>Literatura</a:t>
            </a:r>
            <a:r>
              <a:rPr lang="en-US" b="1" dirty="0">
                <a:latin typeface="Garamond"/>
                <a:cs typeface="Garamond"/>
              </a:rPr>
              <a:t> </a:t>
            </a:r>
            <a:r>
              <a:rPr lang="en-US" b="1" dirty="0" err="1">
                <a:latin typeface="Garamond"/>
                <a:cs typeface="Garamond"/>
              </a:rPr>
              <a:t>especializada</a:t>
            </a:r>
            <a:endParaRPr lang="en-US" b="1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Garamond"/>
                <a:cs typeface="Garamond"/>
              </a:rPr>
              <a:t>Posner (2000) </a:t>
            </a:r>
            <a:r>
              <a:rPr lang="en-US" dirty="0" err="1">
                <a:latin typeface="Garamond"/>
                <a:cs typeface="Garamond"/>
              </a:rPr>
              <a:t>estudia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err="1">
                <a:latin typeface="Garamond"/>
                <a:cs typeface="Garamond"/>
              </a:rPr>
              <a:t>calidad</a:t>
            </a:r>
            <a:r>
              <a:rPr lang="en-US" dirty="0">
                <a:latin typeface="Garamond"/>
                <a:cs typeface="Garamond"/>
              </a:rPr>
              <a:t> de </a:t>
            </a:r>
            <a:r>
              <a:rPr lang="en-US" dirty="0" err="1">
                <a:latin typeface="Garamond"/>
                <a:cs typeface="Garamond"/>
              </a:rPr>
              <a:t>decisiones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err="1">
                <a:latin typeface="Garamond"/>
                <a:cs typeface="Garamond"/>
              </a:rPr>
              <a:t>judiciales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err="1">
                <a:latin typeface="Garamond"/>
                <a:cs typeface="Garamond"/>
              </a:rPr>
              <a:t>como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err="1">
                <a:latin typeface="Garamond"/>
                <a:cs typeface="Garamond"/>
              </a:rPr>
              <a:t>función</a:t>
            </a:r>
            <a:r>
              <a:rPr lang="en-US" dirty="0">
                <a:latin typeface="Garamond"/>
                <a:cs typeface="Garamond"/>
              </a:rPr>
              <a:t> de </a:t>
            </a:r>
            <a:r>
              <a:rPr lang="en-US" dirty="0" err="1">
                <a:latin typeface="Garamond"/>
                <a:cs typeface="Garamond"/>
              </a:rPr>
              <a:t>fallos</a:t>
            </a:r>
            <a:r>
              <a:rPr lang="en-US" dirty="0">
                <a:latin typeface="Garamond"/>
                <a:cs typeface="Garamond"/>
              </a:rPr>
              <a:t> de Cortes de </a:t>
            </a:r>
            <a:r>
              <a:rPr lang="en-US" dirty="0" err="1">
                <a:latin typeface="Garamond"/>
                <a:cs typeface="Garamond"/>
              </a:rPr>
              <a:t>Apelaciones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err="1">
                <a:latin typeface="Garamond"/>
                <a:cs typeface="Garamond"/>
              </a:rPr>
              <a:t>que</a:t>
            </a:r>
            <a:r>
              <a:rPr lang="en-US" dirty="0">
                <a:latin typeface="Garamond"/>
                <a:cs typeface="Garamond"/>
              </a:rPr>
              <a:t> son </a:t>
            </a:r>
            <a:r>
              <a:rPr lang="en-US" dirty="0" err="1">
                <a:latin typeface="Garamond"/>
                <a:cs typeface="Garamond"/>
              </a:rPr>
              <a:t>revertidas</a:t>
            </a:r>
            <a:r>
              <a:rPr lang="en-US" dirty="0">
                <a:latin typeface="Garamond"/>
                <a:cs typeface="Garamond"/>
              </a:rPr>
              <a:t> o no </a:t>
            </a:r>
            <a:r>
              <a:rPr lang="en-US" dirty="0" err="1">
                <a:latin typeface="Garamond"/>
                <a:cs typeface="Garamond"/>
              </a:rPr>
              <a:t>por</a:t>
            </a:r>
            <a:r>
              <a:rPr lang="en-US" dirty="0">
                <a:latin typeface="Garamond"/>
                <a:cs typeface="Garamond"/>
              </a:rPr>
              <a:t> Corte </a:t>
            </a:r>
            <a:r>
              <a:rPr lang="en-US" dirty="0" err="1">
                <a:latin typeface="Garamond"/>
                <a:cs typeface="Garamond"/>
              </a:rPr>
              <a:t>Suprema</a:t>
            </a:r>
            <a:r>
              <a:rPr lang="en-US" dirty="0">
                <a:latin typeface="Garamond"/>
                <a:cs typeface="Garamond"/>
              </a:rPr>
              <a:t>.</a:t>
            </a:r>
          </a:p>
          <a:p>
            <a:endParaRPr lang="en-US" dirty="0">
              <a:latin typeface="Garamond"/>
              <a:cs typeface="Garamond"/>
            </a:endParaRPr>
          </a:p>
          <a:p>
            <a:endParaRPr lang="en-US" dirty="0">
              <a:latin typeface="Garamond"/>
              <a:cs typeface="Garamond"/>
            </a:endParaRPr>
          </a:p>
          <a:p>
            <a:r>
              <a:rPr lang="en-US" dirty="0" err="1">
                <a:latin typeface="Garamond"/>
                <a:cs typeface="Garamond"/>
              </a:rPr>
              <a:t>Pásara</a:t>
            </a:r>
            <a:r>
              <a:rPr lang="en-US" dirty="0">
                <a:latin typeface="Garamond"/>
                <a:cs typeface="Garamond"/>
              </a:rPr>
              <a:t> (2000, 2003) </a:t>
            </a:r>
            <a:r>
              <a:rPr lang="en-US" dirty="0" err="1">
                <a:latin typeface="Garamond"/>
                <a:cs typeface="Garamond"/>
              </a:rPr>
              <a:t>analiza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err="1">
                <a:latin typeface="Garamond"/>
                <a:cs typeface="Garamond"/>
              </a:rPr>
              <a:t>estructura</a:t>
            </a:r>
            <a:r>
              <a:rPr lang="en-US" dirty="0">
                <a:latin typeface="Garamond"/>
                <a:cs typeface="Garamond"/>
              </a:rPr>
              <a:t> formal y </a:t>
            </a:r>
            <a:r>
              <a:rPr lang="en-US" dirty="0" err="1">
                <a:latin typeface="Garamond"/>
                <a:cs typeface="Garamond"/>
              </a:rPr>
              <a:t>contenido</a:t>
            </a:r>
            <a:r>
              <a:rPr lang="en-US" dirty="0">
                <a:latin typeface="Garamond"/>
                <a:cs typeface="Garamond"/>
              </a:rPr>
              <a:t> de </a:t>
            </a:r>
            <a:r>
              <a:rPr lang="en-US" dirty="0" err="1">
                <a:latin typeface="Garamond"/>
                <a:cs typeface="Garamond"/>
              </a:rPr>
              <a:t>determinadas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err="1">
                <a:latin typeface="Garamond"/>
                <a:cs typeface="Garamond"/>
              </a:rPr>
              <a:t>decisiones</a:t>
            </a:r>
            <a:r>
              <a:rPr lang="en-US" dirty="0">
                <a:latin typeface="Garamond"/>
                <a:cs typeface="Garamon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842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err="1">
                <a:latin typeface="Garamond"/>
                <a:cs typeface="Garamond"/>
              </a:rPr>
              <a:t>Aporte</a:t>
            </a:r>
            <a:r>
              <a:rPr lang="en-US" sz="4800" b="1" dirty="0">
                <a:latin typeface="Garamond"/>
                <a:cs typeface="Garamond"/>
              </a:rPr>
              <a:t> de la </a:t>
            </a:r>
            <a:r>
              <a:rPr lang="en-US" sz="4800" b="1" dirty="0" err="1">
                <a:latin typeface="Garamond"/>
                <a:cs typeface="Garamond"/>
              </a:rPr>
              <a:t>investigación</a:t>
            </a:r>
            <a:endParaRPr lang="en-US" sz="4800" b="1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 err="1">
                <a:latin typeface="Garamond"/>
                <a:cs typeface="Garamond"/>
              </a:rPr>
              <a:t>Ofrecer</a:t>
            </a:r>
            <a:r>
              <a:rPr lang="en-US" sz="3200" dirty="0">
                <a:latin typeface="Garamond"/>
                <a:cs typeface="Garamond"/>
              </a:rPr>
              <a:t> un </a:t>
            </a:r>
            <a:r>
              <a:rPr lang="en-US" sz="3200" dirty="0" err="1">
                <a:latin typeface="Garamond"/>
                <a:cs typeface="Garamond"/>
              </a:rPr>
              <a:t>marco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teórico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que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permita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medir</a:t>
            </a:r>
            <a:r>
              <a:rPr lang="en-US" sz="3200" dirty="0">
                <a:latin typeface="Garamond"/>
                <a:cs typeface="Garamond"/>
              </a:rPr>
              <a:t> la </a:t>
            </a:r>
            <a:r>
              <a:rPr lang="en-US" sz="3200" dirty="0" err="1">
                <a:latin typeface="Garamond"/>
                <a:cs typeface="Garamond"/>
              </a:rPr>
              <a:t>calidad</a:t>
            </a:r>
            <a:r>
              <a:rPr lang="en-US" sz="3200" dirty="0">
                <a:latin typeface="Garamond"/>
                <a:cs typeface="Garamond"/>
              </a:rPr>
              <a:t> de </a:t>
            </a:r>
            <a:r>
              <a:rPr lang="en-US" sz="3200" dirty="0" err="1">
                <a:latin typeface="Garamond"/>
                <a:cs typeface="Garamond"/>
              </a:rPr>
              <a:t>decisiones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judiciales</a:t>
            </a:r>
            <a:r>
              <a:rPr lang="en-US" sz="3200" dirty="0">
                <a:latin typeface="Garamond"/>
                <a:cs typeface="Garamond"/>
              </a:rPr>
              <a:t>.</a:t>
            </a:r>
          </a:p>
          <a:p>
            <a:endParaRPr lang="en-US" sz="3200" dirty="0">
              <a:latin typeface="Garamond"/>
              <a:cs typeface="Garamond"/>
            </a:endParaRPr>
          </a:p>
          <a:p>
            <a:r>
              <a:rPr lang="en-US" sz="3200" dirty="0" err="1">
                <a:latin typeface="Garamond"/>
                <a:cs typeface="Garamond"/>
              </a:rPr>
              <a:t>Identificar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las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principales</a:t>
            </a:r>
            <a:r>
              <a:rPr lang="en-US" sz="3200" dirty="0">
                <a:latin typeface="Garamond"/>
                <a:cs typeface="Garamond"/>
              </a:rPr>
              <a:t> variables </a:t>
            </a:r>
            <a:r>
              <a:rPr lang="en-US" sz="3200" dirty="0" err="1">
                <a:latin typeface="Garamond"/>
                <a:cs typeface="Garamond"/>
              </a:rPr>
              <a:t>que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inciden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sobre</a:t>
            </a:r>
            <a:r>
              <a:rPr lang="en-US" sz="3200" dirty="0">
                <a:latin typeface="Garamond"/>
                <a:cs typeface="Garamond"/>
              </a:rPr>
              <a:t> la </a:t>
            </a:r>
            <a:r>
              <a:rPr lang="en-US" sz="3200" dirty="0" err="1">
                <a:latin typeface="Garamond"/>
                <a:cs typeface="Garamond"/>
              </a:rPr>
              <a:t>calidad</a:t>
            </a:r>
            <a:r>
              <a:rPr lang="en-US" sz="3200" dirty="0">
                <a:latin typeface="Garamond"/>
                <a:cs typeface="Garamond"/>
              </a:rPr>
              <a:t> de </a:t>
            </a:r>
            <a:r>
              <a:rPr lang="en-US" sz="3200" dirty="0" err="1">
                <a:latin typeface="Garamond"/>
                <a:cs typeface="Garamond"/>
              </a:rPr>
              <a:t>ls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decisiones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judiciales</a:t>
            </a:r>
            <a:r>
              <a:rPr lang="en-US" sz="3200" dirty="0">
                <a:latin typeface="Garamond"/>
                <a:cs typeface="Garamon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138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Garamond"/>
                <a:cs typeface="Garamond"/>
              </a:rPr>
              <a:t>Calidad</a:t>
            </a:r>
            <a:r>
              <a:rPr lang="en-US" sz="4000" b="1" dirty="0">
                <a:latin typeface="Garamond"/>
                <a:cs typeface="Garamond"/>
              </a:rPr>
              <a:t> de </a:t>
            </a:r>
            <a:r>
              <a:rPr lang="en-US" sz="4000" b="1" dirty="0" err="1">
                <a:latin typeface="Garamond"/>
                <a:cs typeface="Garamond"/>
              </a:rPr>
              <a:t>las</a:t>
            </a:r>
            <a:r>
              <a:rPr lang="en-US" sz="4000" b="1" dirty="0">
                <a:latin typeface="Garamond"/>
                <a:cs typeface="Garamond"/>
              </a:rPr>
              <a:t> </a:t>
            </a:r>
            <a:r>
              <a:rPr lang="en-US" sz="4000" b="1" dirty="0" err="1">
                <a:latin typeface="Garamond"/>
                <a:cs typeface="Garamond"/>
              </a:rPr>
              <a:t>decisiones</a:t>
            </a:r>
            <a:r>
              <a:rPr lang="en-US" sz="4000" b="1" dirty="0">
                <a:latin typeface="Garamond"/>
                <a:cs typeface="Garamond"/>
              </a:rPr>
              <a:t> </a:t>
            </a:r>
            <a:r>
              <a:rPr lang="en-US" sz="4000" b="1" dirty="0" err="1">
                <a:latin typeface="Garamond"/>
                <a:cs typeface="Garamond"/>
              </a:rPr>
              <a:t>judiciales</a:t>
            </a:r>
            <a:r>
              <a:rPr lang="en-US" sz="4000" b="1" dirty="0">
                <a:latin typeface="Garamond"/>
                <a:cs typeface="Garamond"/>
              </a:rPr>
              <a:t>: </a:t>
            </a:r>
            <a:r>
              <a:rPr lang="en-US" sz="4000" b="1" dirty="0" err="1">
                <a:latin typeface="Garamond"/>
                <a:cs typeface="Garamond"/>
              </a:rPr>
              <a:t>concepto</a:t>
            </a:r>
            <a:endParaRPr lang="en-US" sz="4000" b="1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800" dirty="0">
                <a:latin typeface="Garamond"/>
                <a:cs typeface="Garamond"/>
              </a:rPr>
              <a:t>A </a:t>
            </a:r>
            <a:r>
              <a:rPr lang="en-US" sz="2800" dirty="0" err="1">
                <a:latin typeface="Garamond"/>
                <a:cs typeface="Garamond"/>
              </a:rPr>
              <a:t>partir</a:t>
            </a:r>
            <a:r>
              <a:rPr lang="en-US" sz="2800" dirty="0">
                <a:latin typeface="Garamond"/>
                <a:cs typeface="Garamond"/>
              </a:rPr>
              <a:t> de la </a:t>
            </a:r>
            <a:r>
              <a:rPr lang="en-US" sz="2800" dirty="0" err="1">
                <a:latin typeface="Garamond"/>
                <a:cs typeface="Garamond"/>
              </a:rPr>
              <a:t>teoría</a:t>
            </a:r>
            <a:r>
              <a:rPr lang="en-US" sz="2800" dirty="0">
                <a:latin typeface="Garamond"/>
                <a:cs typeface="Garamond"/>
              </a:rPr>
              <a:t> de la </a:t>
            </a:r>
            <a:r>
              <a:rPr lang="en-US" sz="2800" dirty="0" err="1">
                <a:latin typeface="Garamond"/>
                <a:cs typeface="Garamond"/>
              </a:rPr>
              <a:t>argumentación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jurídica</a:t>
            </a:r>
            <a:r>
              <a:rPr lang="en-US" sz="2800" dirty="0">
                <a:latin typeface="Garamond"/>
                <a:cs typeface="Garamond"/>
              </a:rPr>
              <a:t> (</a:t>
            </a:r>
            <a:r>
              <a:rPr lang="en-US" sz="2800" dirty="0" err="1">
                <a:latin typeface="Garamond"/>
                <a:cs typeface="Garamond"/>
              </a:rPr>
              <a:t>Alexy</a:t>
            </a:r>
            <a:r>
              <a:rPr lang="en-US" sz="2800" dirty="0">
                <a:latin typeface="Garamond"/>
                <a:cs typeface="Garamond"/>
              </a:rPr>
              <a:t>, 1978; </a:t>
            </a:r>
            <a:r>
              <a:rPr lang="en-US" sz="2800" dirty="0" err="1">
                <a:latin typeface="Garamond"/>
                <a:cs typeface="Garamond"/>
              </a:rPr>
              <a:t>MacCormick</a:t>
            </a:r>
            <a:r>
              <a:rPr lang="en-US" sz="2800" dirty="0">
                <a:latin typeface="Garamond"/>
                <a:cs typeface="Garamond"/>
              </a:rPr>
              <a:t>, 1978) </a:t>
            </a:r>
            <a:r>
              <a:rPr lang="en-US" sz="2800" dirty="0" err="1">
                <a:latin typeface="Garamond"/>
                <a:cs typeface="Garamond"/>
              </a:rPr>
              <a:t>una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decisión</a:t>
            </a:r>
            <a:r>
              <a:rPr lang="en-US" sz="2800" dirty="0">
                <a:latin typeface="Garamond"/>
                <a:cs typeface="Garamond"/>
              </a:rPr>
              <a:t> judicial de </a:t>
            </a:r>
            <a:r>
              <a:rPr lang="en-US" sz="2800" dirty="0" err="1">
                <a:latin typeface="Garamond"/>
                <a:cs typeface="Garamond"/>
              </a:rPr>
              <a:t>calidad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es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aquélla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que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cumple</a:t>
            </a:r>
            <a:r>
              <a:rPr lang="en-US" sz="2800" dirty="0">
                <a:latin typeface="Garamond"/>
                <a:cs typeface="Garamond"/>
              </a:rPr>
              <a:t> los </a:t>
            </a:r>
            <a:r>
              <a:rPr lang="en-US" sz="2800" dirty="0" err="1">
                <a:latin typeface="Garamond"/>
                <a:cs typeface="Garamond"/>
              </a:rPr>
              <a:t>requisitos</a:t>
            </a:r>
            <a:r>
              <a:rPr lang="en-US" sz="2800" dirty="0">
                <a:latin typeface="Garamond"/>
                <a:cs typeface="Garamond"/>
              </a:rPr>
              <a:t> de </a:t>
            </a:r>
            <a:r>
              <a:rPr lang="en-US" sz="2800" dirty="0" err="1">
                <a:latin typeface="Garamond"/>
                <a:cs typeface="Garamond"/>
              </a:rPr>
              <a:t>justificación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interna</a:t>
            </a:r>
            <a:r>
              <a:rPr lang="en-US" sz="2800" dirty="0">
                <a:latin typeface="Garamond"/>
                <a:cs typeface="Garamond"/>
              </a:rPr>
              <a:t> y/o </a:t>
            </a:r>
            <a:r>
              <a:rPr lang="en-US" sz="2800" dirty="0" err="1">
                <a:latin typeface="Garamond"/>
                <a:cs typeface="Garamond"/>
              </a:rPr>
              <a:t>externa</a:t>
            </a:r>
            <a:r>
              <a:rPr lang="en-US" sz="2800" dirty="0">
                <a:latin typeface="Garamond"/>
                <a:cs typeface="Garamond"/>
              </a:rPr>
              <a:t>.</a:t>
            </a:r>
          </a:p>
          <a:p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 err="1">
                <a:latin typeface="Garamond"/>
                <a:cs typeface="Garamond"/>
              </a:rPr>
              <a:t>Justificación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interna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es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suficiente</a:t>
            </a:r>
            <a:r>
              <a:rPr lang="en-US" sz="2800" dirty="0">
                <a:latin typeface="Garamond"/>
                <a:cs typeface="Garamond"/>
              </a:rPr>
              <a:t> en </a:t>
            </a:r>
            <a:r>
              <a:rPr lang="en-US" sz="2800" dirty="0" err="1">
                <a:latin typeface="Garamond"/>
                <a:cs typeface="Garamond"/>
              </a:rPr>
              <a:t>casos</a:t>
            </a:r>
            <a:r>
              <a:rPr lang="en-US" sz="2800" dirty="0">
                <a:latin typeface="Garamond"/>
                <a:cs typeface="Garamond"/>
              </a:rPr>
              <a:t> “</a:t>
            </a:r>
            <a:r>
              <a:rPr lang="en-US" sz="2800" dirty="0" err="1">
                <a:latin typeface="Garamond"/>
                <a:cs typeface="Garamond"/>
              </a:rPr>
              <a:t>fáciles</a:t>
            </a:r>
            <a:r>
              <a:rPr lang="en-US" sz="2800" dirty="0">
                <a:latin typeface="Garamond"/>
                <a:cs typeface="Garamond"/>
              </a:rPr>
              <a:t>” </a:t>
            </a:r>
            <a:r>
              <a:rPr lang="en-US" sz="2800" dirty="0" err="1">
                <a:latin typeface="Garamond"/>
                <a:cs typeface="Garamond"/>
              </a:rPr>
              <a:t>mientras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que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justificación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interna</a:t>
            </a:r>
            <a:r>
              <a:rPr lang="en-US" sz="2800" dirty="0">
                <a:latin typeface="Garamond"/>
                <a:cs typeface="Garamond"/>
              </a:rPr>
              <a:t> y </a:t>
            </a:r>
            <a:r>
              <a:rPr lang="en-US" sz="2800" dirty="0" err="1">
                <a:latin typeface="Garamond"/>
                <a:cs typeface="Garamond"/>
              </a:rPr>
              <a:t>externa</a:t>
            </a:r>
            <a:r>
              <a:rPr lang="en-US" sz="2800" dirty="0">
                <a:latin typeface="Garamond"/>
                <a:cs typeface="Garamond"/>
              </a:rPr>
              <a:t> son indispensables en </a:t>
            </a:r>
            <a:r>
              <a:rPr lang="en-US" sz="2800" dirty="0" err="1">
                <a:latin typeface="Garamond"/>
                <a:cs typeface="Garamond"/>
              </a:rPr>
              <a:t>casos</a:t>
            </a:r>
            <a:r>
              <a:rPr lang="en-US" sz="2800" dirty="0">
                <a:latin typeface="Garamond"/>
                <a:cs typeface="Garamond"/>
              </a:rPr>
              <a:t> “</a:t>
            </a:r>
            <a:r>
              <a:rPr lang="en-US" sz="2800" dirty="0" err="1">
                <a:latin typeface="Garamond"/>
                <a:cs typeface="Garamond"/>
              </a:rPr>
              <a:t>difíciles</a:t>
            </a:r>
            <a:r>
              <a:rPr lang="en-US" sz="2800" dirty="0">
                <a:latin typeface="Garamond"/>
                <a:cs typeface="Garamond"/>
              </a:rPr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2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Garamond"/>
                <a:cs typeface="Garamond"/>
              </a:rPr>
              <a:t>Calidad</a:t>
            </a:r>
            <a:r>
              <a:rPr lang="en-US" b="1" dirty="0">
                <a:latin typeface="Garamond"/>
                <a:cs typeface="Garamond"/>
              </a:rPr>
              <a:t> de </a:t>
            </a:r>
            <a:r>
              <a:rPr lang="en-US" b="1" dirty="0" err="1">
                <a:latin typeface="Garamond"/>
                <a:cs typeface="Garamond"/>
              </a:rPr>
              <a:t>las</a:t>
            </a:r>
            <a:r>
              <a:rPr lang="en-US" b="1" dirty="0">
                <a:latin typeface="Garamond"/>
                <a:cs typeface="Garamond"/>
              </a:rPr>
              <a:t> </a:t>
            </a:r>
            <a:r>
              <a:rPr lang="en-US" b="1" dirty="0" err="1">
                <a:latin typeface="Garamond"/>
                <a:cs typeface="Garamond"/>
              </a:rPr>
              <a:t>decisiones</a:t>
            </a:r>
            <a:r>
              <a:rPr lang="en-US" b="1" dirty="0">
                <a:latin typeface="Garamond"/>
                <a:cs typeface="Garamond"/>
              </a:rPr>
              <a:t> </a:t>
            </a:r>
            <a:r>
              <a:rPr lang="en-US" b="1" dirty="0" err="1">
                <a:latin typeface="Garamond"/>
                <a:cs typeface="Garamond"/>
              </a:rPr>
              <a:t>judiciales</a:t>
            </a:r>
            <a:r>
              <a:rPr lang="en-US" b="1" dirty="0">
                <a:latin typeface="Garamond"/>
                <a:cs typeface="Garamond"/>
              </a:rPr>
              <a:t>: </a:t>
            </a:r>
            <a:r>
              <a:rPr lang="en-US" b="1" dirty="0" err="1">
                <a:latin typeface="Garamond"/>
                <a:cs typeface="Garamond"/>
              </a:rPr>
              <a:t>concepto</a:t>
            </a:r>
            <a:endParaRPr lang="en-US" b="1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 err="1"/>
              <a:t>Justificación</a:t>
            </a:r>
            <a:r>
              <a:rPr lang="en-US" sz="2800" dirty="0"/>
              <a:t> </a:t>
            </a:r>
            <a:r>
              <a:rPr lang="en-US" sz="2800" dirty="0" err="1"/>
              <a:t>interna</a:t>
            </a:r>
            <a:r>
              <a:rPr lang="en-US" sz="2800" dirty="0"/>
              <a:t> </a:t>
            </a:r>
            <a:r>
              <a:rPr lang="en-US" sz="2800" dirty="0" err="1"/>
              <a:t>implica</a:t>
            </a:r>
            <a:r>
              <a:rPr lang="en-US" sz="2800" dirty="0"/>
              <a:t>: a) </a:t>
            </a:r>
            <a:r>
              <a:rPr lang="en-US" sz="2800" dirty="0" err="1"/>
              <a:t>Identificar</a:t>
            </a:r>
            <a:r>
              <a:rPr lang="en-US" sz="2800" dirty="0"/>
              <a:t> </a:t>
            </a:r>
            <a:r>
              <a:rPr lang="en-US" sz="2800" dirty="0" err="1"/>
              <a:t>norma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se </a:t>
            </a:r>
            <a:r>
              <a:rPr lang="en-US" sz="2800" dirty="0" err="1"/>
              <a:t>aplican</a:t>
            </a:r>
            <a:r>
              <a:rPr lang="en-US" sz="2800" dirty="0"/>
              <a:t> al </a:t>
            </a:r>
            <a:r>
              <a:rPr lang="en-US" sz="2800" dirty="0" err="1"/>
              <a:t>caso</a:t>
            </a:r>
            <a:r>
              <a:rPr lang="en-US" sz="2800" dirty="0"/>
              <a:t>; y, b) </a:t>
            </a:r>
            <a:r>
              <a:rPr lang="en-US" sz="2800" dirty="0" err="1"/>
              <a:t>Interpretar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esa</a:t>
            </a:r>
            <a:r>
              <a:rPr lang="en-US" sz="2800" dirty="0"/>
              <a:t> </a:t>
            </a:r>
            <a:r>
              <a:rPr lang="en-US" sz="2800" dirty="0" err="1"/>
              <a:t>norma</a:t>
            </a:r>
            <a:r>
              <a:rPr lang="en-US" sz="2800" dirty="0"/>
              <a:t> se </a:t>
            </a:r>
            <a:r>
              <a:rPr lang="en-US" sz="2800" dirty="0" err="1"/>
              <a:t>aplica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Justificación</a:t>
            </a:r>
            <a:r>
              <a:rPr lang="en-US" sz="2800" dirty="0"/>
              <a:t> </a:t>
            </a:r>
            <a:r>
              <a:rPr lang="en-US" sz="2800" dirty="0" err="1"/>
              <a:t>externa</a:t>
            </a:r>
            <a:r>
              <a:rPr lang="en-US" sz="2800" dirty="0"/>
              <a:t> </a:t>
            </a:r>
            <a:r>
              <a:rPr lang="en-US" sz="2800" dirty="0" err="1"/>
              <a:t>implica</a:t>
            </a:r>
            <a:r>
              <a:rPr lang="en-US" sz="2800" dirty="0"/>
              <a:t>: </a:t>
            </a:r>
            <a:r>
              <a:rPr lang="en-US" sz="2800" dirty="0" err="1"/>
              <a:t>justificación</a:t>
            </a:r>
            <a:r>
              <a:rPr lang="en-US" sz="2800" dirty="0"/>
              <a:t> inter </a:t>
            </a:r>
            <a:r>
              <a:rPr lang="en-US" sz="2800" dirty="0" err="1"/>
              <a:t>más</a:t>
            </a:r>
            <a:r>
              <a:rPr lang="en-US" sz="2800" dirty="0"/>
              <a:t>: c) </a:t>
            </a:r>
            <a:r>
              <a:rPr lang="en-US" sz="2800" dirty="0" err="1"/>
              <a:t>Sustentación</a:t>
            </a:r>
            <a:r>
              <a:rPr lang="en-US" sz="2800" dirty="0"/>
              <a:t> </a:t>
            </a:r>
            <a:r>
              <a:rPr lang="en-US" sz="2800" dirty="0" err="1"/>
              <a:t>vía</a:t>
            </a:r>
            <a:r>
              <a:rPr lang="en-US" sz="2800" dirty="0"/>
              <a:t> </a:t>
            </a:r>
            <a:r>
              <a:rPr lang="en-US" sz="2800" dirty="0" err="1"/>
              <a:t>precedentes</a:t>
            </a:r>
            <a:r>
              <a:rPr lang="en-US" sz="2800" dirty="0"/>
              <a:t> </a:t>
            </a:r>
            <a:r>
              <a:rPr lang="en-US" sz="2800" dirty="0" err="1"/>
              <a:t>jurisprudenciales</a:t>
            </a:r>
            <a:r>
              <a:rPr lang="en-US" sz="2800" dirty="0"/>
              <a:t>; y, d) </a:t>
            </a:r>
            <a:r>
              <a:rPr lang="en-US" sz="2800" dirty="0" err="1"/>
              <a:t>Sustentación</a:t>
            </a:r>
            <a:r>
              <a:rPr lang="en-US" sz="2800" dirty="0"/>
              <a:t> </a:t>
            </a:r>
            <a:r>
              <a:rPr lang="en-US" sz="2800" dirty="0" err="1"/>
              <a:t>vía</a:t>
            </a:r>
            <a:r>
              <a:rPr lang="en-US" sz="2800" dirty="0"/>
              <a:t> </a:t>
            </a:r>
            <a:r>
              <a:rPr lang="en-US" sz="2800" dirty="0" err="1"/>
              <a:t>doctrina</a:t>
            </a:r>
            <a:r>
              <a:rPr lang="en-US" sz="2800" dirty="0"/>
              <a:t> </a:t>
            </a:r>
            <a:r>
              <a:rPr lang="en-US" sz="2800" dirty="0" err="1"/>
              <a:t>aplicable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8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Garamond"/>
                <a:cs typeface="Garamond"/>
              </a:rPr>
              <a:t>Medición</a:t>
            </a:r>
            <a:endParaRPr lang="en-US" b="1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800" dirty="0" err="1">
                <a:latin typeface="Garamond"/>
                <a:cs typeface="Garamond"/>
              </a:rPr>
              <a:t>Encuestas</a:t>
            </a:r>
            <a:r>
              <a:rPr lang="en-US" sz="2800" dirty="0">
                <a:latin typeface="Garamond"/>
                <a:cs typeface="Garamond"/>
              </a:rPr>
              <a:t> a </a:t>
            </a:r>
            <a:r>
              <a:rPr lang="en-US" sz="2800" dirty="0" err="1">
                <a:latin typeface="Garamond"/>
                <a:cs typeface="Garamond"/>
              </a:rPr>
              <a:t>expertos</a:t>
            </a:r>
            <a:r>
              <a:rPr lang="en-US" sz="2800" dirty="0">
                <a:latin typeface="Garamond"/>
                <a:cs typeface="Garamond"/>
              </a:rPr>
              <a:t> en 11 </a:t>
            </a:r>
            <a:r>
              <a:rPr lang="en-US" sz="2800" dirty="0" err="1">
                <a:latin typeface="Garamond"/>
                <a:cs typeface="Garamond"/>
              </a:rPr>
              <a:t>países</a:t>
            </a:r>
            <a:r>
              <a:rPr lang="en-US" sz="2800" dirty="0">
                <a:latin typeface="Garamond"/>
                <a:cs typeface="Garamond"/>
              </a:rPr>
              <a:t> de </a:t>
            </a:r>
            <a:r>
              <a:rPr lang="en-US" sz="2800" dirty="0" err="1">
                <a:latin typeface="Garamond"/>
                <a:cs typeface="Garamond"/>
              </a:rPr>
              <a:t>América</a:t>
            </a:r>
            <a:r>
              <a:rPr lang="en-US" sz="2800" dirty="0">
                <a:latin typeface="Garamond"/>
                <a:cs typeface="Garamond"/>
              </a:rPr>
              <a:t> Latina.</a:t>
            </a:r>
          </a:p>
          <a:p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Garamond"/>
                <a:cs typeface="Garamond"/>
              </a:rPr>
              <a:t>Se </a:t>
            </a:r>
            <a:r>
              <a:rPr lang="en-US" sz="2800" dirty="0" err="1">
                <a:latin typeface="Garamond"/>
                <a:cs typeface="Garamond"/>
              </a:rPr>
              <a:t>pidió</a:t>
            </a:r>
            <a:r>
              <a:rPr lang="en-US" sz="2800" dirty="0">
                <a:latin typeface="Garamond"/>
                <a:cs typeface="Garamond"/>
              </a:rPr>
              <a:t> a </a:t>
            </a:r>
            <a:r>
              <a:rPr lang="en-US" sz="2800" dirty="0" err="1">
                <a:latin typeface="Garamond"/>
                <a:cs typeface="Garamond"/>
              </a:rPr>
              <a:t>cada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experto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que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valore</a:t>
            </a:r>
            <a:r>
              <a:rPr lang="en-US" sz="2800" dirty="0">
                <a:latin typeface="Garamond"/>
                <a:cs typeface="Garamond"/>
              </a:rPr>
              <a:t> a </a:t>
            </a:r>
            <a:r>
              <a:rPr lang="en-US" sz="2800" dirty="0" err="1">
                <a:latin typeface="Garamond"/>
                <a:cs typeface="Garamond"/>
              </a:rPr>
              <a:t>cada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juez</a:t>
            </a:r>
            <a:r>
              <a:rPr lang="en-US" sz="2800" dirty="0">
                <a:latin typeface="Garamond"/>
                <a:cs typeface="Garamond"/>
              </a:rPr>
              <a:t> en </a:t>
            </a:r>
            <a:r>
              <a:rPr lang="en-US" sz="2800" dirty="0" err="1">
                <a:latin typeface="Garamond"/>
                <a:cs typeface="Garamond"/>
              </a:rPr>
              <a:t>cada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una</a:t>
            </a:r>
            <a:r>
              <a:rPr lang="en-US" sz="2800" dirty="0">
                <a:latin typeface="Garamond"/>
                <a:cs typeface="Garamond"/>
              </a:rPr>
              <a:t> de </a:t>
            </a:r>
            <a:r>
              <a:rPr lang="en-US" sz="2800" dirty="0" err="1">
                <a:latin typeface="Garamond"/>
                <a:cs typeface="Garamond"/>
              </a:rPr>
              <a:t>las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cuatro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dimensiones</a:t>
            </a:r>
            <a:r>
              <a:rPr lang="en-US" sz="2800" dirty="0">
                <a:latin typeface="Garamond"/>
                <a:cs typeface="Garamond"/>
              </a:rPr>
              <a:t> a </a:t>
            </a:r>
            <a:r>
              <a:rPr lang="en-US" sz="2800" dirty="0" err="1">
                <a:latin typeface="Garamond"/>
                <a:cs typeface="Garamond"/>
              </a:rPr>
              <a:t>partir</a:t>
            </a:r>
            <a:r>
              <a:rPr lang="en-US" sz="2800" dirty="0">
                <a:latin typeface="Garamond"/>
                <a:cs typeface="Garamond"/>
              </a:rPr>
              <a:t> de </a:t>
            </a:r>
            <a:r>
              <a:rPr lang="en-US" sz="2800" dirty="0" err="1">
                <a:latin typeface="Garamond"/>
                <a:cs typeface="Garamond"/>
              </a:rPr>
              <a:t>escala</a:t>
            </a:r>
            <a:r>
              <a:rPr lang="en-US" sz="2800" dirty="0">
                <a:latin typeface="Garamond"/>
                <a:cs typeface="Garamond"/>
              </a:rPr>
              <a:t> de 1 a 10.</a:t>
            </a:r>
          </a:p>
          <a:p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>
                <a:latin typeface="Garamond"/>
                <a:cs typeface="Garamond"/>
              </a:rPr>
              <a:t>Se </a:t>
            </a:r>
            <a:r>
              <a:rPr lang="en-US" sz="2800" dirty="0" err="1">
                <a:latin typeface="Garamond"/>
                <a:cs typeface="Garamond"/>
              </a:rPr>
              <a:t>consideró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solamente</a:t>
            </a:r>
            <a:r>
              <a:rPr lang="en-US" sz="2800" dirty="0">
                <a:latin typeface="Garamond"/>
                <a:cs typeface="Garamond"/>
              </a:rPr>
              <a:t> a </a:t>
            </a:r>
            <a:r>
              <a:rPr lang="en-US" sz="2800" dirty="0" err="1">
                <a:latin typeface="Garamond"/>
                <a:cs typeface="Garamond"/>
              </a:rPr>
              <a:t>jueces</a:t>
            </a:r>
            <a:r>
              <a:rPr lang="en-US" sz="2800" dirty="0">
                <a:latin typeface="Garamond"/>
                <a:cs typeface="Garamond"/>
              </a:rPr>
              <a:t> de </a:t>
            </a:r>
            <a:r>
              <a:rPr lang="en-US" sz="2800" dirty="0" err="1">
                <a:latin typeface="Garamond"/>
                <a:cs typeface="Garamond"/>
              </a:rPr>
              <a:t>cortes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supremas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asumiendo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que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allí</a:t>
            </a:r>
            <a:r>
              <a:rPr lang="en-US" sz="2800" dirty="0">
                <a:latin typeface="Garamond"/>
                <a:cs typeface="Garamond"/>
              </a:rPr>
              <a:t> se </a:t>
            </a:r>
            <a:r>
              <a:rPr lang="en-US" sz="2800" dirty="0" err="1">
                <a:latin typeface="Garamond"/>
                <a:cs typeface="Garamond"/>
              </a:rPr>
              <a:t>resuelven</a:t>
            </a:r>
            <a:r>
              <a:rPr lang="en-US" sz="2800" dirty="0">
                <a:latin typeface="Garamond"/>
                <a:cs typeface="Garamond"/>
              </a:rPr>
              <a:t> los </a:t>
            </a:r>
            <a:r>
              <a:rPr lang="en-US" sz="2800" dirty="0" err="1">
                <a:latin typeface="Garamond"/>
                <a:cs typeface="Garamond"/>
              </a:rPr>
              <a:t>casos</a:t>
            </a:r>
            <a:r>
              <a:rPr lang="en-US" sz="2800" dirty="0">
                <a:latin typeface="Garamond"/>
                <a:cs typeface="Garamond"/>
              </a:rPr>
              <a:t> “</a:t>
            </a:r>
            <a:r>
              <a:rPr lang="en-US" sz="2800" dirty="0" err="1">
                <a:latin typeface="Garamond"/>
                <a:cs typeface="Garamond"/>
              </a:rPr>
              <a:t>difíciles</a:t>
            </a:r>
            <a:r>
              <a:rPr lang="en-US" sz="2800" dirty="0">
                <a:latin typeface="Garamond"/>
                <a:cs typeface="Garamond"/>
              </a:rPr>
              <a:t>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7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Garamond"/>
                <a:cs typeface="Garamond"/>
              </a:rPr>
              <a:t>Habilidad</a:t>
            </a:r>
            <a:r>
              <a:rPr lang="en-US" sz="3600" dirty="0">
                <a:latin typeface="Garamond"/>
                <a:cs typeface="Garamond"/>
              </a:rPr>
              <a:t> de </a:t>
            </a:r>
            <a:r>
              <a:rPr lang="en-US" sz="3600" dirty="0" err="1">
                <a:latin typeface="Garamond"/>
                <a:cs typeface="Garamond"/>
              </a:rPr>
              <a:t>jueces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 err="1">
                <a:latin typeface="Garamond"/>
                <a:cs typeface="Garamond"/>
              </a:rPr>
              <a:t>para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 err="1">
                <a:latin typeface="Garamond"/>
                <a:cs typeface="Garamond"/>
              </a:rPr>
              <a:t>aplicar</a:t>
            </a:r>
            <a:r>
              <a:rPr lang="en-US" sz="3600" dirty="0">
                <a:latin typeface="Garamond"/>
                <a:cs typeface="Garamond"/>
              </a:rPr>
              <a:t> e </a:t>
            </a:r>
            <a:r>
              <a:rPr lang="en-US" sz="3600" dirty="0" err="1">
                <a:latin typeface="Garamond"/>
                <a:cs typeface="Garamond"/>
              </a:rPr>
              <a:t>interpretar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 err="1">
                <a:latin typeface="Garamond"/>
                <a:cs typeface="Garamond"/>
              </a:rPr>
              <a:t>norma</a:t>
            </a:r>
            <a:r>
              <a:rPr lang="en-US" sz="3600" dirty="0">
                <a:latin typeface="Garamond"/>
                <a:cs typeface="Garamond"/>
              </a:rPr>
              <a:t> (</a:t>
            </a:r>
            <a:r>
              <a:rPr lang="en-US" sz="3600" dirty="0" err="1">
                <a:latin typeface="Garamond"/>
                <a:cs typeface="Garamond"/>
              </a:rPr>
              <a:t>justificación</a:t>
            </a:r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 err="1">
                <a:latin typeface="Garamond"/>
                <a:cs typeface="Garamond"/>
              </a:rPr>
              <a:t>interna</a:t>
            </a:r>
            <a:r>
              <a:rPr lang="en-US" sz="3600" dirty="0">
                <a:latin typeface="Garamond"/>
                <a:cs typeface="Garamond"/>
              </a:rPr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2527" b="-125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0022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493</Words>
  <Application>Microsoft Macintosh PowerPoint</Application>
  <PresentationFormat>On-screen Show (4:3)</PresentationFormat>
  <Paragraphs>84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Book Antiqua</vt:lpstr>
      <vt:lpstr>Garamond</vt:lpstr>
      <vt:lpstr>Wingdings 2</vt:lpstr>
      <vt:lpstr>Saddle</vt:lpstr>
      <vt:lpstr>Worksheet</vt:lpstr>
      <vt:lpstr>Document</vt:lpstr>
      <vt:lpstr> Calidad de las decisiones judiciales en 11 cortes supremas de América Latina</vt:lpstr>
      <vt:lpstr>PowerPoint Presentation</vt:lpstr>
      <vt:lpstr>Preguntas de investigación</vt:lpstr>
      <vt:lpstr>Literatura especializada</vt:lpstr>
      <vt:lpstr>Aporte de la investigación</vt:lpstr>
      <vt:lpstr>Calidad de las decisiones judiciales: concepto</vt:lpstr>
      <vt:lpstr>Calidad de las decisiones judiciales: concepto</vt:lpstr>
      <vt:lpstr>Medición</vt:lpstr>
      <vt:lpstr>Habilidad de jueces para aplicar e interpretar norma (justificación interna)</vt:lpstr>
      <vt:lpstr>Habilidad de los jueces para incluir jurisprudencia y doctrina (justificación externa)</vt:lpstr>
      <vt:lpstr>Index</vt:lpstr>
      <vt:lpstr>Jueces por país</vt:lpstr>
      <vt:lpstr>Los 10 mejores…</vt:lpstr>
      <vt:lpstr> Los10 peores…</vt:lpstr>
      <vt:lpstr>Uruguay</vt:lpstr>
      <vt:lpstr>Metodología</vt:lpstr>
      <vt:lpstr>Explicación</vt:lpstr>
      <vt:lpstr>Resultados</vt:lpstr>
      <vt:lpstr>Desafíos</vt:lpstr>
      <vt:lpstr>Desafíos</vt:lpstr>
      <vt:lpstr>Desafíos</vt:lpstr>
    </vt:vector>
  </TitlesOfParts>
  <Company>flacso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Evaluando la calidad de las decisiones judiciales: un modelo aplicado a Cortes Supremas de América Latina</dc:title>
  <dc:creator>Santiago Basabe</dc:creator>
  <cp:lastModifiedBy>frohlijoh@gmail.com</cp:lastModifiedBy>
  <cp:revision>46</cp:revision>
  <dcterms:created xsi:type="dcterms:W3CDTF">2015-05-15T13:44:51Z</dcterms:created>
  <dcterms:modified xsi:type="dcterms:W3CDTF">2019-09-09T14:11:45Z</dcterms:modified>
</cp:coreProperties>
</file>